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60" r:id="rId2"/>
    <p:sldId id="256" r:id="rId3"/>
    <p:sldId id="257" r:id="rId4"/>
    <p:sldId id="259" r:id="rId5"/>
    <p:sldId id="275" r:id="rId6"/>
    <p:sldId id="277" r:id="rId7"/>
    <p:sldId id="278" r:id="rId8"/>
    <p:sldId id="279" r:id="rId9"/>
    <p:sldId id="300" r:id="rId10"/>
    <p:sldId id="283" r:id="rId11"/>
    <p:sldId id="282" r:id="rId12"/>
    <p:sldId id="284" r:id="rId13"/>
    <p:sldId id="285" r:id="rId14"/>
    <p:sldId id="273" r:id="rId15"/>
    <p:sldId id="292" r:id="rId16"/>
    <p:sldId id="291" r:id="rId17"/>
    <p:sldId id="293" r:id="rId18"/>
    <p:sldId id="270" r:id="rId19"/>
    <p:sldId id="271" r:id="rId20"/>
    <p:sldId id="272" r:id="rId21"/>
    <p:sldId id="296" r:id="rId22"/>
    <p:sldId id="297" r:id="rId23"/>
    <p:sldId id="298" r:id="rId24"/>
    <p:sldId id="286" r:id="rId25"/>
    <p:sldId id="268" r:id="rId26"/>
    <p:sldId id="302" r:id="rId27"/>
    <p:sldId id="287" r:id="rId28"/>
    <p:sldId id="303" r:id="rId29"/>
    <p:sldId id="304" r:id="rId30"/>
    <p:sldId id="301" r:id="rId31"/>
    <p:sldId id="288" r:id="rId32"/>
    <p:sldId id="274" r:id="rId33"/>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3" d="100"/>
          <a:sy n="83" d="100"/>
        </p:scale>
        <p:origin x="-776" y="-48"/>
      </p:cViewPr>
      <p:guideLst>
        <p:guide orient="horz" pos="2160"/>
        <p:guide pos="2880"/>
      </p:guideLst>
    </p:cSldViewPr>
  </p:slideViewPr>
  <p:notesTextViewPr>
    <p:cViewPr>
      <p:scale>
        <a:sx n="1" d="1"/>
        <a:sy n="1" d="1"/>
      </p:scale>
      <p:origin x="0" y="0"/>
    </p:cViewPr>
  </p:notesTextViewPr>
  <p:sorterViewPr>
    <p:cViewPr>
      <p:scale>
        <a:sx n="100" d="100"/>
        <a:sy n="100" d="100"/>
      </p:scale>
      <p:origin x="0" y="25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D2E727-07DC-4760-8107-3E71EF3C168D}" type="datetimeFigureOut">
              <a:rPr lang="en-US" smtClean="0"/>
              <a:t>10/23/2015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3E4735-C4DE-477D-BACA-92512D94ECE2}" type="slidenum">
              <a:rPr lang="en-US" smtClean="0"/>
              <a:t>‹#›</a:t>
            </a:fld>
            <a:endParaRPr lang="en-US"/>
          </a:p>
        </p:txBody>
      </p:sp>
    </p:spTree>
    <p:extLst>
      <p:ext uri="{BB962C8B-B14F-4D97-AF65-F5344CB8AC3E}">
        <p14:creationId xmlns:p14="http://schemas.microsoft.com/office/powerpoint/2010/main" val="3201073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91C28E-E638-4BA7-B3DE-693236609D84}" type="datetimeFigureOut">
              <a:rPr lang="en-US" smtClean="0"/>
              <a:t>10/23/2015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F38CAF-9839-432D-B7C0-677E4323E042}" type="slidenum">
              <a:rPr lang="en-US" smtClean="0"/>
              <a:t>‹#›</a:t>
            </a:fld>
            <a:endParaRPr lang="en-US"/>
          </a:p>
        </p:txBody>
      </p:sp>
    </p:spTree>
    <p:extLst>
      <p:ext uri="{BB962C8B-B14F-4D97-AF65-F5344CB8AC3E}">
        <p14:creationId xmlns:p14="http://schemas.microsoft.com/office/powerpoint/2010/main" val="1501290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1</a:t>
            </a:fld>
            <a:endParaRPr lang="en-US"/>
          </a:p>
        </p:txBody>
      </p:sp>
    </p:spTree>
    <p:extLst>
      <p:ext uri="{BB962C8B-B14F-4D97-AF65-F5344CB8AC3E}">
        <p14:creationId xmlns:p14="http://schemas.microsoft.com/office/powerpoint/2010/main" val="1962865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10</a:t>
            </a:fld>
            <a:endParaRPr lang="en-US"/>
          </a:p>
        </p:txBody>
      </p:sp>
    </p:spTree>
    <p:extLst>
      <p:ext uri="{BB962C8B-B14F-4D97-AF65-F5344CB8AC3E}">
        <p14:creationId xmlns:p14="http://schemas.microsoft.com/office/powerpoint/2010/main" val="3541393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11</a:t>
            </a:fld>
            <a:endParaRPr lang="en-US"/>
          </a:p>
        </p:txBody>
      </p:sp>
    </p:spTree>
    <p:extLst>
      <p:ext uri="{BB962C8B-B14F-4D97-AF65-F5344CB8AC3E}">
        <p14:creationId xmlns:p14="http://schemas.microsoft.com/office/powerpoint/2010/main" val="826735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12</a:t>
            </a:fld>
            <a:endParaRPr lang="en-US"/>
          </a:p>
        </p:txBody>
      </p:sp>
    </p:spTree>
    <p:extLst>
      <p:ext uri="{BB962C8B-B14F-4D97-AF65-F5344CB8AC3E}">
        <p14:creationId xmlns:p14="http://schemas.microsoft.com/office/powerpoint/2010/main" val="1370379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13</a:t>
            </a:fld>
            <a:endParaRPr lang="en-US"/>
          </a:p>
        </p:txBody>
      </p:sp>
    </p:spTree>
    <p:extLst>
      <p:ext uri="{BB962C8B-B14F-4D97-AF65-F5344CB8AC3E}">
        <p14:creationId xmlns:p14="http://schemas.microsoft.com/office/powerpoint/2010/main" val="1513190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14</a:t>
            </a:fld>
            <a:endParaRPr lang="en-US"/>
          </a:p>
        </p:txBody>
      </p:sp>
    </p:spTree>
    <p:extLst>
      <p:ext uri="{BB962C8B-B14F-4D97-AF65-F5344CB8AC3E}">
        <p14:creationId xmlns:p14="http://schemas.microsoft.com/office/powerpoint/2010/main" val="2485248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15</a:t>
            </a:fld>
            <a:endParaRPr lang="en-US"/>
          </a:p>
        </p:txBody>
      </p:sp>
    </p:spTree>
    <p:extLst>
      <p:ext uri="{BB962C8B-B14F-4D97-AF65-F5344CB8AC3E}">
        <p14:creationId xmlns:p14="http://schemas.microsoft.com/office/powerpoint/2010/main" val="3812429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16</a:t>
            </a:fld>
            <a:endParaRPr lang="en-US"/>
          </a:p>
        </p:txBody>
      </p:sp>
    </p:spTree>
    <p:extLst>
      <p:ext uri="{BB962C8B-B14F-4D97-AF65-F5344CB8AC3E}">
        <p14:creationId xmlns:p14="http://schemas.microsoft.com/office/powerpoint/2010/main" val="3210683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17</a:t>
            </a:fld>
            <a:endParaRPr lang="en-US"/>
          </a:p>
        </p:txBody>
      </p:sp>
    </p:spTree>
    <p:extLst>
      <p:ext uri="{BB962C8B-B14F-4D97-AF65-F5344CB8AC3E}">
        <p14:creationId xmlns:p14="http://schemas.microsoft.com/office/powerpoint/2010/main" val="3429270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18</a:t>
            </a:fld>
            <a:endParaRPr lang="en-US"/>
          </a:p>
        </p:txBody>
      </p:sp>
    </p:spTree>
    <p:extLst>
      <p:ext uri="{BB962C8B-B14F-4D97-AF65-F5344CB8AC3E}">
        <p14:creationId xmlns:p14="http://schemas.microsoft.com/office/powerpoint/2010/main" val="2320760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b="1" dirty="0" smtClean="0"/>
              <a:t>One</a:t>
            </a:r>
            <a:r>
              <a:rPr lang="en-US" b="1" baseline="0" dirty="0" smtClean="0"/>
              <a:t> Crazy Summer </a:t>
            </a:r>
            <a:r>
              <a:rPr lang="en-US" baseline="0" dirty="0" smtClean="0"/>
              <a:t>–1968 three sisters journey from New York City to San Francisco California to meet their estranged mother and spend a month with her. Not wanting them around, their poet mother sends the girls off to a Black Panther Summer Camp. By the end of the novel, the girls have a new perspective to contrast with how their grandmother is raising them in NY – colored girls being careful to avoid scenes – to confident black girls who are proud of who they are. </a:t>
            </a:r>
          </a:p>
          <a:p>
            <a:endParaRPr lang="en-US" baseline="0" dirty="0" smtClean="0"/>
          </a:p>
          <a:p>
            <a:r>
              <a:rPr lang="en-US" b="1" baseline="0" dirty="0" smtClean="0"/>
              <a:t>Crow </a:t>
            </a:r>
            <a:r>
              <a:rPr lang="en-US" baseline="0" dirty="0" smtClean="0"/>
              <a:t>– offers another contrast of adult parent/guardian – set against a power historical backdrop of the 1898 Wilmington Race Riots, main character Moses’s grandmother – a former slave and his father – a newspaper man graduated from Howard.   When the novel begins, Moses’s father is optimistic - </a:t>
            </a:r>
            <a:r>
              <a:rPr lang="en-US" dirty="0" smtClean="0"/>
              <a:t>There's a solid black middle class, thirteen of the twenty-four policemen are black, and fourteen percent of the black residents own their own homes. Unfortunately things change quickly and Moses is forced into</a:t>
            </a:r>
            <a:r>
              <a:rPr lang="en-US" baseline="0" dirty="0" smtClean="0"/>
              <a:t> the firestorm of the race riots. </a:t>
            </a:r>
          </a:p>
          <a:p>
            <a:endParaRPr lang="en-US" baseline="0" dirty="0" smtClean="0"/>
          </a:p>
          <a:p>
            <a:r>
              <a:rPr lang="en-US" b="1" baseline="0" dirty="0" smtClean="0"/>
              <a:t>Brown Girl Dreaming </a:t>
            </a:r>
            <a:r>
              <a:rPr lang="en-US" baseline="0" dirty="0" smtClean="0"/>
              <a:t>– has a dreamy tone  as this memoir in verse Woodson weaves race, religion, history, family, geography and writing into an intimate tapestry of personal experience. The audio book is narrated by Woodson. </a:t>
            </a:r>
          </a:p>
          <a:p>
            <a:endParaRPr lang="en-US" baseline="0" dirty="0" smtClean="0"/>
          </a:p>
          <a:p>
            <a:r>
              <a:rPr lang="en-US" b="1" baseline="0" dirty="0" smtClean="0"/>
              <a:t>When Thunder Comes </a:t>
            </a:r>
            <a:r>
              <a:rPr lang="en-US" baseline="0" dirty="0" smtClean="0"/>
              <a:t>– from Booklist “</a:t>
            </a:r>
            <a:r>
              <a:rPr lang="en-US" dirty="0" smtClean="0"/>
              <a:t>. Seventeen civil rights leaders from around the world leap off the page, animated in pulsing verse and vibrant imagery. Lewis gives voice to a variety of fighters, including well-known activists like Mohandas Gandhi and Coretta Scott King, and less familiar heroes such as Dennis James Banks and Sylvia Mendez, illuminating each with poetic form, style, rhythm, and tone as individual as the subjects themselves.”</a:t>
            </a:r>
            <a:endParaRPr lang="en-US" baseline="0" dirty="0" smtClean="0"/>
          </a:p>
          <a:p>
            <a:endParaRPr lang="en-US" baseline="0" dirty="0" smtClean="0"/>
          </a:p>
          <a:p>
            <a:r>
              <a:rPr lang="en-US" baseline="0" dirty="0" smtClean="0"/>
              <a:t>Everyone knows about </a:t>
            </a:r>
            <a:r>
              <a:rPr lang="en-US" b="1" baseline="0" dirty="0" smtClean="0"/>
              <a:t>The Watsons Go To Birmingham 1963 </a:t>
            </a:r>
            <a:r>
              <a:rPr lang="en-US" baseline="0" dirty="0" smtClean="0"/>
              <a:t>right? If you haven’t read it – put it at the top of your list. This book has it all – humor, family drama, and a biting historical backdrop. Fall in love with the Watson family and feel their pain as they witness a horrific Birmingham Church bombing. Because that is what it is all about – empathy and increasing our young readers bank of perspectives on the world. </a:t>
            </a:r>
          </a:p>
          <a:p>
            <a:endParaRPr lang="en-US" baseline="0" dirty="0" smtClean="0"/>
          </a:p>
          <a:p>
            <a:r>
              <a:rPr lang="en-US" b="1" baseline="0" dirty="0" smtClean="0"/>
              <a:t>Stella by Starlight </a:t>
            </a:r>
            <a:r>
              <a:rPr lang="en-US" baseline="0" dirty="0" smtClean="0"/>
              <a:t>– Set in 1932 segregated Bumblebee NC, meet 11 year old Stella and her family and learn about the struggles of registering to vote, segregation, and finding your voice.</a:t>
            </a:r>
          </a:p>
          <a:p>
            <a:endParaRPr lang="en-US" baseline="0" dirty="0" smtClean="0"/>
          </a:p>
          <a:p>
            <a:r>
              <a:rPr lang="en-US" b="1" baseline="0" dirty="0" smtClean="0"/>
              <a:t>Revolution</a:t>
            </a:r>
            <a:r>
              <a:rPr lang="en-US" baseline="0" dirty="0" smtClean="0"/>
              <a:t> – 1964 – Freedom Summer, Greenwood Mississippi. Told mostly from the perspective of white, 11 year old Sunny and occasionally from African American teenager - Ray’s point of view, this novel is sprinkled with a wealth of primary source material that provide readers with a backdrop &amp; foundation of the plot.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818D122-C071-4DC0-893C-EB10A918897D}" type="slidenum">
              <a:rPr lang="en-US" smtClean="0"/>
              <a:t>19</a:t>
            </a:fld>
            <a:endParaRPr lang="en-US"/>
          </a:p>
        </p:txBody>
      </p:sp>
    </p:spTree>
    <p:extLst>
      <p:ext uri="{BB962C8B-B14F-4D97-AF65-F5344CB8AC3E}">
        <p14:creationId xmlns:p14="http://schemas.microsoft.com/office/powerpoint/2010/main" val="395732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2</a:t>
            </a:fld>
            <a:endParaRPr lang="en-US"/>
          </a:p>
        </p:txBody>
      </p:sp>
    </p:spTree>
    <p:extLst>
      <p:ext uri="{BB962C8B-B14F-4D97-AF65-F5344CB8AC3E}">
        <p14:creationId xmlns:p14="http://schemas.microsoft.com/office/powerpoint/2010/main" val="1822413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Freedom Summer – </a:t>
            </a:r>
            <a:r>
              <a:rPr lang="en-US" b="0" dirty="0" smtClean="0"/>
              <a:t>Many</a:t>
            </a:r>
            <a:r>
              <a:rPr lang="en-US" b="0" baseline="0" dirty="0" smtClean="0"/>
              <a:t> volunteers came to Mississippi during the summer of 1964 to help African Americans register to vote and to open schools. This book gives a well researched account of these activities. </a:t>
            </a:r>
            <a:endParaRPr lang="en-US" b="1" dirty="0" smtClean="0"/>
          </a:p>
          <a:p>
            <a:r>
              <a:rPr lang="en-US" b="1" dirty="0" smtClean="0"/>
              <a:t> </a:t>
            </a:r>
          </a:p>
          <a:p>
            <a:r>
              <a:rPr lang="en-US" b="1" dirty="0" smtClean="0"/>
              <a:t>Freedom</a:t>
            </a:r>
            <a:r>
              <a:rPr lang="en-US" b="1" baseline="0" dirty="0" smtClean="0"/>
              <a:t> Riders </a:t>
            </a:r>
            <a:r>
              <a:rPr lang="en-US" baseline="0" dirty="0" smtClean="0"/>
              <a:t>– A biographical look at the Freedom Riders Movement through two perspectives – black and white.</a:t>
            </a:r>
            <a:endParaRPr lang="en-US" dirty="0" smtClean="0"/>
          </a:p>
          <a:p>
            <a:endParaRPr lang="en-US" b="1" dirty="0" smtClean="0"/>
          </a:p>
          <a:p>
            <a:r>
              <a:rPr lang="en-US" b="1" dirty="0" smtClean="0"/>
              <a:t>When the Children Marched: The Birmingham Civil Rights Movement </a:t>
            </a:r>
            <a:r>
              <a:rPr lang="en-US" b="0" dirty="0" smtClean="0"/>
              <a:t>–A detailed book</a:t>
            </a:r>
            <a:r>
              <a:rPr lang="en-US" b="0" baseline="0" dirty="0" smtClean="0"/>
              <a:t> about the involvement of children in the Birmingham Civil Rights Movement</a:t>
            </a:r>
            <a:endParaRPr lang="en-US" b="1" dirty="0" smtClean="0"/>
          </a:p>
          <a:p>
            <a:endParaRPr lang="en-US" b="1" dirty="0" smtClean="0"/>
          </a:p>
          <a:p>
            <a:r>
              <a:rPr lang="en-US" b="1" dirty="0" smtClean="0"/>
              <a:t>The Girl From the Tarpaper</a:t>
            </a:r>
            <a:r>
              <a:rPr lang="en-US" b="1" baseline="0" dirty="0" smtClean="0"/>
              <a:t> School</a:t>
            </a:r>
            <a:r>
              <a:rPr lang="en-US" baseline="0" dirty="0" smtClean="0"/>
              <a:t> –  A biography of Barbara Rose Johns, this book details the strike she organized to protest the unfair conditions of her school. </a:t>
            </a:r>
          </a:p>
          <a:p>
            <a:endParaRPr lang="en-US" b="1" dirty="0" smtClean="0"/>
          </a:p>
          <a:p>
            <a:r>
              <a:rPr lang="en-US" b="1" dirty="0" smtClean="0"/>
              <a:t>Marching for Freedom:</a:t>
            </a:r>
            <a:r>
              <a:rPr lang="en-US" b="1" baseline="0" dirty="0" smtClean="0"/>
              <a:t> Walk Together, Children, and Don’t You Grow Weary. </a:t>
            </a:r>
            <a:r>
              <a:rPr lang="en-US" baseline="0" dirty="0" smtClean="0"/>
              <a:t>How did young people take part in the march at Selma?   What events led to the march? This book provides a chronological view of the Selma march and tells how children and students played a critical role. </a:t>
            </a:r>
            <a:endParaRPr lang="en-US" dirty="0" smtClean="0"/>
          </a:p>
          <a:p>
            <a:endParaRPr lang="en-US" dirty="0" smtClean="0"/>
          </a:p>
          <a:p>
            <a:r>
              <a:rPr lang="en-US" b="1" dirty="0" smtClean="0"/>
              <a:t>Claudette Colvin Twice Toward Justice </a:t>
            </a:r>
            <a:r>
              <a:rPr lang="en-US" dirty="0" smtClean="0"/>
              <a:t>– Who was the first person who refused to give up her seat on</a:t>
            </a:r>
            <a:r>
              <a:rPr lang="en-US" baseline="0" dirty="0" smtClean="0"/>
              <a:t> a bus? I ask my students when I book talk this title- Rosa Parks, they squeal. When the students find out that this is not true and they need to read this book to find out – the book flies off the shelf. </a:t>
            </a:r>
            <a:endParaRPr lang="en-US" dirty="0" smtClean="0"/>
          </a:p>
          <a:p>
            <a:endParaRPr lang="en-US" dirty="0" smtClean="0"/>
          </a:p>
          <a:p>
            <a:r>
              <a:rPr lang="en-US" dirty="0" smtClean="0"/>
              <a:t> </a:t>
            </a:r>
            <a:r>
              <a:rPr lang="en-US" b="1" dirty="0" smtClean="0"/>
              <a:t>The Port Chicago 50 </a:t>
            </a:r>
            <a:r>
              <a:rPr lang="en-US" dirty="0" smtClean="0"/>
              <a:t>– </a:t>
            </a:r>
            <a:r>
              <a:rPr lang="en-US" dirty="0" err="1" smtClean="0"/>
              <a:t>Sheinkin</a:t>
            </a:r>
            <a:r>
              <a:rPr lang="en-US" baseline="0" dirty="0" smtClean="0"/>
              <a:t> delivers another fascinating historical narrative in this book about segregation and discrimination in the US Armed forces, the deadly explosion at Port Chicago and the African American sailors who were charged with mutiny after refusing to return to the same unsafe work environment after the explosion. </a:t>
            </a:r>
            <a:endParaRPr lang="en-US" dirty="0"/>
          </a:p>
        </p:txBody>
      </p:sp>
      <p:sp>
        <p:nvSpPr>
          <p:cNvPr id="4" name="Slide Number Placeholder 3"/>
          <p:cNvSpPr>
            <a:spLocks noGrp="1"/>
          </p:cNvSpPr>
          <p:nvPr>
            <p:ph type="sldNum" sz="quarter" idx="10"/>
          </p:nvPr>
        </p:nvSpPr>
        <p:spPr/>
        <p:txBody>
          <a:bodyPr/>
          <a:lstStyle/>
          <a:p>
            <a:fld id="{E818D122-C071-4DC0-893C-EB10A918897D}" type="slidenum">
              <a:rPr lang="en-US" smtClean="0"/>
              <a:t>20</a:t>
            </a:fld>
            <a:endParaRPr lang="en-US"/>
          </a:p>
        </p:txBody>
      </p:sp>
    </p:spTree>
    <p:extLst>
      <p:ext uri="{BB962C8B-B14F-4D97-AF65-F5344CB8AC3E}">
        <p14:creationId xmlns:p14="http://schemas.microsoft.com/office/powerpoint/2010/main" val="704382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21</a:t>
            </a:fld>
            <a:endParaRPr lang="en-US"/>
          </a:p>
        </p:txBody>
      </p:sp>
    </p:spTree>
    <p:extLst>
      <p:ext uri="{BB962C8B-B14F-4D97-AF65-F5344CB8AC3E}">
        <p14:creationId xmlns:p14="http://schemas.microsoft.com/office/powerpoint/2010/main" val="71080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22</a:t>
            </a:fld>
            <a:endParaRPr lang="en-US"/>
          </a:p>
        </p:txBody>
      </p:sp>
    </p:spTree>
    <p:extLst>
      <p:ext uri="{BB962C8B-B14F-4D97-AF65-F5344CB8AC3E}">
        <p14:creationId xmlns:p14="http://schemas.microsoft.com/office/powerpoint/2010/main" val="2913330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23</a:t>
            </a:fld>
            <a:endParaRPr lang="en-US"/>
          </a:p>
        </p:txBody>
      </p:sp>
    </p:spTree>
    <p:extLst>
      <p:ext uri="{BB962C8B-B14F-4D97-AF65-F5344CB8AC3E}">
        <p14:creationId xmlns:p14="http://schemas.microsoft.com/office/powerpoint/2010/main" val="780843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24</a:t>
            </a:fld>
            <a:endParaRPr lang="en-US"/>
          </a:p>
        </p:txBody>
      </p:sp>
    </p:spTree>
    <p:extLst>
      <p:ext uri="{BB962C8B-B14F-4D97-AF65-F5344CB8AC3E}">
        <p14:creationId xmlns:p14="http://schemas.microsoft.com/office/powerpoint/2010/main" val="3305991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25</a:t>
            </a:fld>
            <a:endParaRPr lang="en-US"/>
          </a:p>
        </p:txBody>
      </p:sp>
    </p:spTree>
    <p:extLst>
      <p:ext uri="{BB962C8B-B14F-4D97-AF65-F5344CB8AC3E}">
        <p14:creationId xmlns:p14="http://schemas.microsoft.com/office/powerpoint/2010/main" val="2857471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26</a:t>
            </a:fld>
            <a:endParaRPr lang="en-US"/>
          </a:p>
        </p:txBody>
      </p:sp>
    </p:spTree>
    <p:extLst>
      <p:ext uri="{BB962C8B-B14F-4D97-AF65-F5344CB8AC3E}">
        <p14:creationId xmlns:p14="http://schemas.microsoft.com/office/powerpoint/2010/main" val="2110984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27</a:t>
            </a:fld>
            <a:endParaRPr lang="en-US"/>
          </a:p>
        </p:txBody>
      </p:sp>
    </p:spTree>
    <p:extLst>
      <p:ext uri="{BB962C8B-B14F-4D97-AF65-F5344CB8AC3E}">
        <p14:creationId xmlns:p14="http://schemas.microsoft.com/office/powerpoint/2010/main" val="3152513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28</a:t>
            </a:fld>
            <a:endParaRPr lang="en-US"/>
          </a:p>
        </p:txBody>
      </p:sp>
    </p:spTree>
    <p:extLst>
      <p:ext uri="{BB962C8B-B14F-4D97-AF65-F5344CB8AC3E}">
        <p14:creationId xmlns:p14="http://schemas.microsoft.com/office/powerpoint/2010/main" val="3170961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30</a:t>
            </a:fld>
            <a:endParaRPr lang="en-US"/>
          </a:p>
        </p:txBody>
      </p:sp>
    </p:spTree>
    <p:extLst>
      <p:ext uri="{BB962C8B-B14F-4D97-AF65-F5344CB8AC3E}">
        <p14:creationId xmlns:p14="http://schemas.microsoft.com/office/powerpoint/2010/main" val="358030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3</a:t>
            </a:fld>
            <a:endParaRPr lang="en-US"/>
          </a:p>
        </p:txBody>
      </p:sp>
    </p:spTree>
    <p:extLst>
      <p:ext uri="{BB962C8B-B14F-4D97-AF65-F5344CB8AC3E}">
        <p14:creationId xmlns:p14="http://schemas.microsoft.com/office/powerpoint/2010/main" val="940709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31</a:t>
            </a:fld>
            <a:endParaRPr lang="en-US"/>
          </a:p>
        </p:txBody>
      </p:sp>
    </p:spTree>
    <p:extLst>
      <p:ext uri="{BB962C8B-B14F-4D97-AF65-F5344CB8AC3E}">
        <p14:creationId xmlns:p14="http://schemas.microsoft.com/office/powerpoint/2010/main" val="506607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32</a:t>
            </a:fld>
            <a:endParaRPr lang="en-US"/>
          </a:p>
        </p:txBody>
      </p:sp>
    </p:spTree>
    <p:extLst>
      <p:ext uri="{BB962C8B-B14F-4D97-AF65-F5344CB8AC3E}">
        <p14:creationId xmlns:p14="http://schemas.microsoft.com/office/powerpoint/2010/main" val="1212380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4</a:t>
            </a:fld>
            <a:endParaRPr lang="en-US"/>
          </a:p>
        </p:txBody>
      </p:sp>
    </p:spTree>
    <p:extLst>
      <p:ext uri="{BB962C8B-B14F-4D97-AF65-F5344CB8AC3E}">
        <p14:creationId xmlns:p14="http://schemas.microsoft.com/office/powerpoint/2010/main" val="1057295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5</a:t>
            </a:fld>
            <a:endParaRPr lang="en-US"/>
          </a:p>
        </p:txBody>
      </p:sp>
    </p:spTree>
    <p:extLst>
      <p:ext uri="{BB962C8B-B14F-4D97-AF65-F5344CB8AC3E}">
        <p14:creationId xmlns:p14="http://schemas.microsoft.com/office/powerpoint/2010/main" val="287620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6</a:t>
            </a:fld>
            <a:endParaRPr lang="en-US"/>
          </a:p>
        </p:txBody>
      </p:sp>
    </p:spTree>
    <p:extLst>
      <p:ext uri="{BB962C8B-B14F-4D97-AF65-F5344CB8AC3E}">
        <p14:creationId xmlns:p14="http://schemas.microsoft.com/office/powerpoint/2010/main" val="820176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7</a:t>
            </a:fld>
            <a:endParaRPr lang="en-US"/>
          </a:p>
        </p:txBody>
      </p:sp>
    </p:spTree>
    <p:extLst>
      <p:ext uri="{BB962C8B-B14F-4D97-AF65-F5344CB8AC3E}">
        <p14:creationId xmlns:p14="http://schemas.microsoft.com/office/powerpoint/2010/main" val="200031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8</a:t>
            </a:fld>
            <a:endParaRPr lang="en-US"/>
          </a:p>
        </p:txBody>
      </p:sp>
    </p:spTree>
    <p:extLst>
      <p:ext uri="{BB962C8B-B14F-4D97-AF65-F5344CB8AC3E}">
        <p14:creationId xmlns:p14="http://schemas.microsoft.com/office/powerpoint/2010/main" val="186143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38CAF-9839-432D-B7C0-677E4323E042}" type="slidenum">
              <a:rPr lang="en-US" smtClean="0"/>
              <a:t>9</a:t>
            </a:fld>
            <a:endParaRPr lang="en-US"/>
          </a:p>
        </p:txBody>
      </p:sp>
    </p:spTree>
    <p:extLst>
      <p:ext uri="{BB962C8B-B14F-4D97-AF65-F5344CB8AC3E}">
        <p14:creationId xmlns:p14="http://schemas.microsoft.com/office/powerpoint/2010/main" val="3075352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FA5EE1-3A08-4CD3-8802-54EA2EA9A046}"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914D0-FB47-4AAD-87BE-E0020D072A9C}" type="slidenum">
              <a:rPr lang="en-US" smtClean="0"/>
              <a:t>‹#›</a:t>
            </a:fld>
            <a:endParaRPr lang="en-US"/>
          </a:p>
        </p:txBody>
      </p:sp>
    </p:spTree>
    <p:extLst>
      <p:ext uri="{BB962C8B-B14F-4D97-AF65-F5344CB8AC3E}">
        <p14:creationId xmlns:p14="http://schemas.microsoft.com/office/powerpoint/2010/main" val="3159186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A5EE1-3A08-4CD3-8802-54EA2EA9A046}"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914D0-FB47-4AAD-87BE-E0020D072A9C}" type="slidenum">
              <a:rPr lang="en-US" smtClean="0"/>
              <a:t>‹#›</a:t>
            </a:fld>
            <a:endParaRPr lang="en-US"/>
          </a:p>
        </p:txBody>
      </p:sp>
    </p:spTree>
    <p:extLst>
      <p:ext uri="{BB962C8B-B14F-4D97-AF65-F5344CB8AC3E}">
        <p14:creationId xmlns:p14="http://schemas.microsoft.com/office/powerpoint/2010/main" val="3884784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A5EE1-3A08-4CD3-8802-54EA2EA9A046}"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914D0-FB47-4AAD-87BE-E0020D072A9C}" type="slidenum">
              <a:rPr lang="en-US" smtClean="0"/>
              <a:t>‹#›</a:t>
            </a:fld>
            <a:endParaRPr lang="en-US"/>
          </a:p>
        </p:txBody>
      </p:sp>
    </p:spTree>
    <p:extLst>
      <p:ext uri="{BB962C8B-B14F-4D97-AF65-F5344CB8AC3E}">
        <p14:creationId xmlns:p14="http://schemas.microsoft.com/office/powerpoint/2010/main" val="3484119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A5EE1-3A08-4CD3-8802-54EA2EA9A046}"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914D0-FB47-4AAD-87BE-E0020D072A9C}" type="slidenum">
              <a:rPr lang="en-US" smtClean="0"/>
              <a:t>‹#›</a:t>
            </a:fld>
            <a:endParaRPr lang="en-US"/>
          </a:p>
        </p:txBody>
      </p:sp>
    </p:spTree>
    <p:extLst>
      <p:ext uri="{BB962C8B-B14F-4D97-AF65-F5344CB8AC3E}">
        <p14:creationId xmlns:p14="http://schemas.microsoft.com/office/powerpoint/2010/main" val="151572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FA5EE1-3A08-4CD3-8802-54EA2EA9A046}"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914D0-FB47-4AAD-87BE-E0020D072A9C}" type="slidenum">
              <a:rPr lang="en-US" smtClean="0"/>
              <a:t>‹#›</a:t>
            </a:fld>
            <a:endParaRPr lang="en-US"/>
          </a:p>
        </p:txBody>
      </p:sp>
    </p:spTree>
    <p:extLst>
      <p:ext uri="{BB962C8B-B14F-4D97-AF65-F5344CB8AC3E}">
        <p14:creationId xmlns:p14="http://schemas.microsoft.com/office/powerpoint/2010/main" val="1985588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FA5EE1-3A08-4CD3-8802-54EA2EA9A046}"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914D0-FB47-4AAD-87BE-E0020D072A9C}" type="slidenum">
              <a:rPr lang="en-US" smtClean="0"/>
              <a:t>‹#›</a:t>
            </a:fld>
            <a:endParaRPr lang="en-US"/>
          </a:p>
        </p:txBody>
      </p:sp>
    </p:spTree>
    <p:extLst>
      <p:ext uri="{BB962C8B-B14F-4D97-AF65-F5344CB8AC3E}">
        <p14:creationId xmlns:p14="http://schemas.microsoft.com/office/powerpoint/2010/main" val="51515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A5EE1-3A08-4CD3-8802-54EA2EA9A046}" type="datetimeFigureOut">
              <a:rPr lang="en-US" smtClean="0"/>
              <a:t>10/23/2015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F914D0-FB47-4AAD-87BE-E0020D072A9C}" type="slidenum">
              <a:rPr lang="en-US" smtClean="0"/>
              <a:t>‹#›</a:t>
            </a:fld>
            <a:endParaRPr lang="en-US"/>
          </a:p>
        </p:txBody>
      </p:sp>
    </p:spTree>
    <p:extLst>
      <p:ext uri="{BB962C8B-B14F-4D97-AF65-F5344CB8AC3E}">
        <p14:creationId xmlns:p14="http://schemas.microsoft.com/office/powerpoint/2010/main" val="2131966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FA5EE1-3A08-4CD3-8802-54EA2EA9A046}" type="datetimeFigureOut">
              <a:rPr lang="en-US" smtClean="0"/>
              <a:t>10/23/2015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F914D0-FB47-4AAD-87BE-E0020D072A9C}" type="slidenum">
              <a:rPr lang="en-US" smtClean="0"/>
              <a:t>‹#›</a:t>
            </a:fld>
            <a:endParaRPr lang="en-US"/>
          </a:p>
        </p:txBody>
      </p:sp>
    </p:spTree>
    <p:extLst>
      <p:ext uri="{BB962C8B-B14F-4D97-AF65-F5344CB8AC3E}">
        <p14:creationId xmlns:p14="http://schemas.microsoft.com/office/powerpoint/2010/main" val="305864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A5EE1-3A08-4CD3-8802-54EA2EA9A046}" type="datetimeFigureOut">
              <a:rPr lang="en-US" smtClean="0"/>
              <a:t>10/23/2015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F914D0-FB47-4AAD-87BE-E0020D072A9C}" type="slidenum">
              <a:rPr lang="en-US" smtClean="0"/>
              <a:t>‹#›</a:t>
            </a:fld>
            <a:endParaRPr lang="en-US"/>
          </a:p>
        </p:txBody>
      </p:sp>
    </p:spTree>
    <p:extLst>
      <p:ext uri="{BB962C8B-B14F-4D97-AF65-F5344CB8AC3E}">
        <p14:creationId xmlns:p14="http://schemas.microsoft.com/office/powerpoint/2010/main" val="283051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A5EE1-3A08-4CD3-8802-54EA2EA9A046}"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914D0-FB47-4AAD-87BE-E0020D072A9C}" type="slidenum">
              <a:rPr lang="en-US" smtClean="0"/>
              <a:t>‹#›</a:t>
            </a:fld>
            <a:endParaRPr lang="en-US"/>
          </a:p>
        </p:txBody>
      </p:sp>
    </p:spTree>
    <p:extLst>
      <p:ext uri="{BB962C8B-B14F-4D97-AF65-F5344CB8AC3E}">
        <p14:creationId xmlns:p14="http://schemas.microsoft.com/office/powerpoint/2010/main" val="1908706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A5EE1-3A08-4CD3-8802-54EA2EA9A046}"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914D0-FB47-4AAD-87BE-E0020D072A9C}" type="slidenum">
              <a:rPr lang="en-US" smtClean="0"/>
              <a:t>‹#›</a:t>
            </a:fld>
            <a:endParaRPr lang="en-US"/>
          </a:p>
        </p:txBody>
      </p:sp>
    </p:spTree>
    <p:extLst>
      <p:ext uri="{BB962C8B-B14F-4D97-AF65-F5344CB8AC3E}">
        <p14:creationId xmlns:p14="http://schemas.microsoft.com/office/powerpoint/2010/main" val="3186801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A5EE1-3A08-4CD3-8802-54EA2EA9A046}" type="datetimeFigureOut">
              <a:rPr lang="en-US" smtClean="0"/>
              <a:t>10/23/2015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914D0-FB47-4AAD-87BE-E0020D072A9C}" type="slidenum">
              <a:rPr lang="en-US" smtClean="0"/>
              <a:t>‹#›</a:t>
            </a:fld>
            <a:endParaRPr lang="en-US"/>
          </a:p>
        </p:txBody>
      </p:sp>
    </p:spTree>
    <p:extLst>
      <p:ext uri="{BB962C8B-B14F-4D97-AF65-F5344CB8AC3E}">
        <p14:creationId xmlns:p14="http://schemas.microsoft.com/office/powerpoint/2010/main" val="1859052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www.theguardian.com/books/2014/may/01/we-need-diverse-books-campaign-children"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www.scasl.net/charleston-strong-bibliography" TargetMode="Externa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www.titlewave.com/cover?FLR=0917YP3&amp;type=cover&amp;SID=b08bdca5df023228a62cffa9b170c78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8" Type="http://schemas.openxmlformats.org/officeDocument/2006/relationships/hyperlink" Target="http://www.tolerance.org/publications" TargetMode="External"/><Relationship Id="rId3" Type="http://schemas.openxmlformats.org/officeDocument/2006/relationships/hyperlink" Target="http://www.tolerance.org/magazine/archives" TargetMode="External"/><Relationship Id="rId7" Type="http://schemas.openxmlformats.org/officeDocument/2006/relationships/hyperlink" Target="http://www.tolerance.org/mix-it-up/what-is-mi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tolerance.org/teaching-kits" TargetMode="External"/><Relationship Id="rId11" Type="http://schemas.openxmlformats.org/officeDocument/2006/relationships/image" Target="../media/image47.png"/><Relationship Id="rId5" Type="http://schemas.openxmlformats.org/officeDocument/2006/relationships/hyperlink" Target="http://www.tolerance.org/classroom-resources" TargetMode="External"/><Relationship Id="rId10" Type="http://schemas.openxmlformats.org/officeDocument/2006/relationships/hyperlink" Target="http://perspectives.tolerance.org/" TargetMode="External"/><Relationship Id="rId4" Type="http://schemas.openxmlformats.org/officeDocument/2006/relationships/hyperlink" Target="http://www.tolerance.org/professional-development" TargetMode="External"/><Relationship Id="rId9" Type="http://schemas.openxmlformats.org/officeDocument/2006/relationships/hyperlink" Target="http://www.tolerance.org/webinars"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8.jpeg"/><Relationship Id="rId4" Type="http://schemas.openxmlformats.org/officeDocument/2006/relationships/hyperlink" Target="http://weneeddiversebooks.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knowitall.org/roadtri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whitehouse.gov/blog/2015/07/02/day-history-president-lyndon-b-johnson-signed-civil-rights-act-1964"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kgavigan@mailbox.sc.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hyperlink" Target="mailto:jtazerouti_sjh@union.k12.sc.u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gilshulergraphicdesign.com/we-shall-overcome/pray-for-peac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aaihs.org/resources/charlestonsyllab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forms/d/1BUb82RJHHqjTfDLaaQihfJxz2vMjvlTNG3bHJsX1Qwc/viewform?c=0&amp;w=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Charleston Strong: </a:t>
            </a:r>
            <a:br>
              <a:rPr lang="en-US" b="1" dirty="0" smtClean="0"/>
            </a:br>
            <a:r>
              <a:rPr lang="en-US" b="1" dirty="0" smtClean="0"/>
              <a:t>From Tragedy to Healing</a:t>
            </a:r>
            <a:endParaRPr lang="en-US" b="1" dirty="0"/>
          </a:p>
        </p:txBody>
      </p:sp>
      <p:sp>
        <p:nvSpPr>
          <p:cNvPr id="3" name="Content Placeholder 2"/>
          <p:cNvSpPr>
            <a:spLocks noGrp="1"/>
          </p:cNvSpPr>
          <p:nvPr>
            <p:ph idx="1"/>
          </p:nvPr>
        </p:nvSpPr>
        <p:spPr/>
        <p:txBody>
          <a:bodyPr>
            <a:normAutofit fontScale="25000" lnSpcReduction="20000"/>
          </a:bodyPr>
          <a:lstStyle/>
          <a:p>
            <a:pPr marL="0" indent="0" algn="ctr">
              <a:buNone/>
            </a:pPr>
            <a:endParaRPr lang="en-US" b="1" dirty="0" smtClean="0"/>
          </a:p>
          <a:p>
            <a:pPr marL="0" indent="0" algn="ctr">
              <a:buNone/>
            </a:pPr>
            <a:endParaRPr lang="en-US" b="1" dirty="0"/>
          </a:p>
          <a:p>
            <a:pPr marL="0" indent="0" algn="ctr">
              <a:buNone/>
            </a:pPr>
            <a:endParaRPr lang="en-US" sz="4000" b="1" dirty="0" smtClean="0"/>
          </a:p>
          <a:p>
            <a:pPr marL="0" indent="0" algn="ctr">
              <a:buNone/>
            </a:pPr>
            <a:endParaRPr lang="en-US" sz="4000" b="1" dirty="0"/>
          </a:p>
          <a:p>
            <a:pPr marL="0" indent="0" algn="ctr">
              <a:buNone/>
            </a:pPr>
            <a:endParaRPr lang="en-US" sz="4000" b="1" dirty="0" smtClean="0"/>
          </a:p>
          <a:p>
            <a:pPr marL="0" indent="0" algn="ctr">
              <a:buNone/>
            </a:pPr>
            <a:endParaRPr lang="en-US" sz="4000" b="1" dirty="0"/>
          </a:p>
          <a:p>
            <a:pPr marL="0" indent="0" algn="ctr">
              <a:buNone/>
            </a:pPr>
            <a:endParaRPr lang="en-US" sz="4600" b="1" dirty="0" smtClean="0"/>
          </a:p>
          <a:p>
            <a:pPr marL="0" indent="0" algn="ctr">
              <a:buNone/>
            </a:pPr>
            <a:endParaRPr lang="en-US" sz="4600" b="1" dirty="0" smtClean="0"/>
          </a:p>
          <a:p>
            <a:pPr marL="0" indent="0" algn="ctr">
              <a:buNone/>
            </a:pPr>
            <a:endParaRPr lang="en-US" sz="5100" b="1" dirty="0" smtClean="0"/>
          </a:p>
          <a:p>
            <a:pPr marL="0" indent="0" algn="ctr">
              <a:buNone/>
            </a:pPr>
            <a:endParaRPr lang="en-US" sz="5100" b="1" dirty="0"/>
          </a:p>
          <a:p>
            <a:pPr marL="0" indent="0" algn="ctr">
              <a:buNone/>
            </a:pPr>
            <a:endParaRPr lang="en-US" sz="5100" b="1" dirty="0" smtClean="0"/>
          </a:p>
          <a:p>
            <a:pPr marL="0" indent="0" algn="ctr">
              <a:buNone/>
            </a:pPr>
            <a:endParaRPr lang="en-US" sz="5100" b="1" dirty="0"/>
          </a:p>
          <a:p>
            <a:pPr marL="0" indent="0" algn="ctr">
              <a:buNone/>
            </a:pPr>
            <a:endParaRPr lang="en-US" sz="5100" b="1" dirty="0" smtClean="0"/>
          </a:p>
          <a:p>
            <a:pPr marL="0" indent="0" algn="ctr">
              <a:buNone/>
            </a:pPr>
            <a:endParaRPr lang="en-US" sz="8000" b="1" dirty="0" smtClean="0"/>
          </a:p>
          <a:p>
            <a:pPr marL="0" indent="0" algn="ctr">
              <a:buNone/>
            </a:pPr>
            <a:r>
              <a:rPr lang="en-US" sz="11200" b="1" dirty="0" smtClean="0"/>
              <a:t>Civil </a:t>
            </a:r>
            <a:r>
              <a:rPr lang="en-US" sz="11200" b="1" dirty="0"/>
              <a:t>Rights Resources for </a:t>
            </a:r>
            <a:endParaRPr lang="en-US" sz="11200" b="1" dirty="0" smtClean="0"/>
          </a:p>
          <a:p>
            <a:pPr marL="0" indent="0" algn="ctr">
              <a:buNone/>
            </a:pPr>
            <a:r>
              <a:rPr lang="en-US" sz="11200" b="1" dirty="0" smtClean="0"/>
              <a:t>Children and Teens</a:t>
            </a:r>
          </a:p>
          <a:p>
            <a:pPr marL="0" indent="0" algn="ctr">
              <a:buNone/>
            </a:pPr>
            <a:endParaRPr lang="en-US" sz="8000" b="1" dirty="0"/>
          </a:p>
          <a:p>
            <a:pPr marL="0" indent="0" algn="ctr">
              <a:buNone/>
            </a:pPr>
            <a:r>
              <a:rPr lang="en-US" sz="8000" b="1" dirty="0" smtClean="0"/>
              <a:t>Jennifer Tazerouti</a:t>
            </a:r>
          </a:p>
          <a:p>
            <a:pPr marL="0" indent="0" algn="ctr">
              <a:buNone/>
            </a:pPr>
            <a:r>
              <a:rPr lang="en-US" sz="8000" b="1" dirty="0" smtClean="0"/>
              <a:t>Karen Gavigan</a:t>
            </a:r>
          </a:p>
          <a:p>
            <a:pPr marL="0" indent="0" algn="ctr">
              <a:buNone/>
            </a:pPr>
            <a:r>
              <a:rPr lang="en-US" sz="8000" b="1" dirty="0" smtClean="0"/>
              <a:t>NCSLMA Conference</a:t>
            </a:r>
          </a:p>
          <a:p>
            <a:pPr marL="0" indent="0" algn="ctr">
              <a:buNone/>
            </a:pPr>
            <a:r>
              <a:rPr lang="en-US" sz="8000" b="1" dirty="0" smtClean="0"/>
              <a:t>October 2015</a:t>
            </a:r>
            <a:endParaRPr lang="en-US" sz="8000" b="1" dirty="0"/>
          </a:p>
        </p:txBody>
      </p:sp>
      <p:pic>
        <p:nvPicPr>
          <p:cNvPr id="4105" name="Picture 9" descr="pray-for-pe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1506473"/>
            <a:ext cx="1958907" cy="240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25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b="1" dirty="0" smtClean="0"/>
              <a:t>From an Author’s Perspective…</a:t>
            </a:r>
          </a:p>
        </p:txBody>
      </p:sp>
      <p:sp>
        <p:nvSpPr>
          <p:cNvPr id="14339" name="Content Placeholder 2"/>
          <p:cNvSpPr>
            <a:spLocks noGrp="1"/>
          </p:cNvSpPr>
          <p:nvPr>
            <p:ph idx="1"/>
          </p:nvPr>
        </p:nvSpPr>
        <p:spPr/>
        <p:txBody>
          <a:bodyPr/>
          <a:lstStyle/>
          <a:p>
            <a:pPr algn="ctr" eaLnBrk="1" hangingPunct="1">
              <a:buFont typeface="Wingdings 2" pitchFamily="18" charset="2"/>
              <a:buNone/>
            </a:pPr>
            <a:r>
              <a:rPr lang="en-US" altLang="en-US" sz="3000" smtClean="0"/>
              <a:t>“</a:t>
            </a:r>
            <a:r>
              <a:rPr lang="en-US" altLang="en-US" sz="3000" i="1" smtClean="0"/>
              <a:t>I want to create characters that are non-white so kids of color can see themselves. What happens with that is other kids see themselves too.”</a:t>
            </a:r>
          </a:p>
          <a:p>
            <a:pPr algn="ctr" eaLnBrk="1" hangingPunct="1">
              <a:buFont typeface="Wingdings 2" pitchFamily="18" charset="2"/>
              <a:buNone/>
            </a:pPr>
            <a:endParaRPr lang="en-US" altLang="en-US" smtClean="0"/>
          </a:p>
          <a:p>
            <a:pPr algn="ctr" eaLnBrk="1" hangingPunct="1">
              <a:buFont typeface="Wingdings 2" pitchFamily="18" charset="2"/>
              <a:buNone/>
            </a:pPr>
            <a:endParaRPr lang="en-US" altLang="en-US" smtClean="0"/>
          </a:p>
          <a:p>
            <a:pPr algn="ctr" eaLnBrk="1" hangingPunct="1">
              <a:buFont typeface="Wingdings 2" pitchFamily="18" charset="2"/>
              <a:buNone/>
            </a:pPr>
            <a:r>
              <a:rPr lang="en-US" altLang="en-US" smtClean="0"/>
              <a:t>Jacqueline Woodson</a:t>
            </a:r>
          </a:p>
          <a:p>
            <a:pPr algn="ctr" eaLnBrk="1" hangingPunct="1">
              <a:buFont typeface="Wingdings 2" pitchFamily="18" charset="2"/>
              <a:buNone/>
            </a:pPr>
            <a:r>
              <a:rPr lang="en-US" altLang="en-US" smtClean="0"/>
              <a:t>Interview on About.Com</a:t>
            </a:r>
          </a:p>
        </p:txBody>
      </p:sp>
      <p:pic>
        <p:nvPicPr>
          <p:cNvPr id="14340" name="Picture 2" descr="C:\Documents and Settings\student.UNCG-BCMWSC1\Local Settings\Temporary Internet Files\Content.IE5\9QQ2X5OG\MCj0423994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3048000"/>
            <a:ext cx="10953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69543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b="1" smtClean="0"/>
              <a:t>“Why Are They Always White?”</a:t>
            </a:r>
          </a:p>
        </p:txBody>
      </p:sp>
      <p:sp>
        <p:nvSpPr>
          <p:cNvPr id="13315" name="Content Placeholder 2"/>
          <p:cNvSpPr>
            <a:spLocks noGrp="1"/>
          </p:cNvSpPr>
          <p:nvPr>
            <p:ph idx="1"/>
          </p:nvPr>
        </p:nvSpPr>
        <p:spPr>
          <a:xfrm>
            <a:off x="381000" y="1447800"/>
            <a:ext cx="8229600" cy="4525963"/>
          </a:xfrm>
        </p:spPr>
        <p:txBody>
          <a:bodyPr>
            <a:normAutofit fontScale="92500"/>
          </a:bodyPr>
          <a:lstStyle/>
          <a:p>
            <a:pPr>
              <a:defRPr/>
            </a:pPr>
            <a:r>
              <a:rPr lang="en-US" altLang="en-US" dirty="0" smtClean="0"/>
              <a:t>1965 - Nancy </a:t>
            </a:r>
            <a:r>
              <a:rPr lang="en-US" altLang="en-US" dirty="0" err="1" smtClean="0"/>
              <a:t>Larrick</a:t>
            </a:r>
            <a:r>
              <a:rPr lang="en-US" altLang="en-US" dirty="0" smtClean="0"/>
              <a:t> brought national attention to the need for multicultural literature with her seminal article “The All-White World of Children’s Books”</a:t>
            </a:r>
          </a:p>
          <a:p>
            <a:pPr>
              <a:defRPr/>
            </a:pPr>
            <a:endParaRPr lang="en-US" altLang="en-US" dirty="0"/>
          </a:p>
          <a:p>
            <a:pPr>
              <a:defRPr/>
            </a:pPr>
            <a:r>
              <a:rPr lang="en-US" dirty="0" smtClean="0"/>
              <a:t>Out of 3,200 children's books published in 2013, only 93 were about black people, 34 about Native Americans, 69 about Asians and 57 about Latinos  (</a:t>
            </a:r>
            <a:r>
              <a:rPr lang="en-US" dirty="0" smtClean="0">
                <a:hlinkClick r:id="rId4"/>
              </a:rPr>
              <a:t>Guardian website</a:t>
            </a:r>
            <a:r>
              <a:rPr lang="en-US" dirty="0" smtClean="0"/>
              <a:t>, May 1, 2014)</a:t>
            </a:r>
          </a:p>
          <a:p>
            <a:pPr marL="0" indent="0">
              <a:buFont typeface="Arial" charset="0"/>
              <a:buNone/>
              <a:defRPr/>
            </a:pPr>
            <a:endParaRPr lang="en-US" altLang="en-US" dirty="0" smtClean="0"/>
          </a:p>
          <a:p>
            <a:pPr>
              <a:buFont typeface="Arial" charset="0"/>
              <a:buNone/>
              <a:defRPr/>
            </a:pPr>
            <a:endParaRPr lang="en-US" altLang="en-US" sz="2400" dirty="0" smtClean="0"/>
          </a:p>
        </p:txBody>
      </p:sp>
    </p:spTree>
    <p:custDataLst>
      <p:tags r:id="rId1"/>
    </p:custDataLst>
    <p:extLst>
      <p:ext uri="{BB962C8B-B14F-4D97-AF65-F5344CB8AC3E}">
        <p14:creationId xmlns:p14="http://schemas.microsoft.com/office/powerpoint/2010/main" val="3067852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2.bp.blogspot.com/-bmQense4SxY/UcCpzKphUNI/AAAAAAAAKUY/8IRprw20AOk/s640/Childrens_Book_Infographic-l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77800"/>
            <a:ext cx="4953000"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94822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US" altLang="en-US" b="1" smtClean="0"/>
              <a:t>Publishing Industry – </a:t>
            </a:r>
            <a:br>
              <a:rPr lang="en-US" altLang="en-US" b="1" smtClean="0"/>
            </a:br>
            <a:r>
              <a:rPr lang="en-US" altLang="en-US" b="1" smtClean="0"/>
              <a:t>Partly to Blame?</a:t>
            </a:r>
          </a:p>
        </p:txBody>
      </p:sp>
      <p:pic>
        <p:nvPicPr>
          <p:cNvPr id="17411" name="Picture 2" descr="https://images.indiegogo.com/file_attachments/1025799/files/20141118065059-the-lack-of-diversity-in.jpg?14163222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600200"/>
            <a:ext cx="5734050"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68389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661421131"/>
              </p:ext>
            </p:extLst>
          </p:nvPr>
        </p:nvGraphicFramePr>
        <p:xfrm>
          <a:off x="1600200" y="1600200"/>
          <a:ext cx="8312150" cy="6424614"/>
        </p:xfrm>
        <a:graphic>
          <a:graphicData uri="http://schemas.openxmlformats.org/presentationml/2006/ole">
            <mc:AlternateContent xmlns:mc="http://schemas.openxmlformats.org/markup-compatibility/2006">
              <mc:Choice xmlns:v="urn:schemas-microsoft-com:vml" Requires="v">
                <p:oleObj spid="_x0000_s6195" name="Acrobat Document" r:id="rId4" imgW="10045800" imgH="7766280" progId="AcroExch.Document.7">
                  <p:embed/>
                </p:oleObj>
              </mc:Choice>
              <mc:Fallback>
                <p:oleObj name="Acrobat Document" r:id="rId4" imgW="10045800" imgH="7766280" progId="AcroExch.Document.7">
                  <p:embed/>
                  <p:pic>
                    <p:nvPicPr>
                      <p:cNvPr id="0" name=""/>
                      <p:cNvPicPr/>
                      <p:nvPr/>
                    </p:nvPicPr>
                    <p:blipFill>
                      <a:blip r:embed="rId5"/>
                      <a:stretch>
                        <a:fillRect/>
                      </a:stretch>
                    </p:blipFill>
                    <p:spPr>
                      <a:xfrm>
                        <a:off x="1600200" y="1600200"/>
                        <a:ext cx="8312150" cy="6424614"/>
                      </a:xfrm>
                      <a:prstGeom prst="rect">
                        <a:avLst/>
                      </a:prstGeom>
                    </p:spPr>
                  </p:pic>
                </p:oleObj>
              </mc:Fallback>
            </mc:AlternateContent>
          </a:graphicData>
        </a:graphic>
      </p:graphicFrame>
      <p:sp>
        <p:nvSpPr>
          <p:cNvPr id="5" name="Title 4"/>
          <p:cNvSpPr>
            <a:spLocks noGrp="1"/>
          </p:cNvSpPr>
          <p:nvPr>
            <p:ph type="title"/>
          </p:nvPr>
        </p:nvSpPr>
        <p:spPr/>
        <p:txBody>
          <a:bodyPr/>
          <a:lstStyle/>
          <a:p>
            <a:r>
              <a:rPr lang="en-US" b="1" dirty="0" smtClean="0">
                <a:hlinkClick r:id="rId6"/>
              </a:rPr>
              <a:t>Charleston Strong Bibliography</a:t>
            </a:r>
            <a:endParaRPr lang="en-US" b="1" dirty="0"/>
          </a:p>
        </p:txBody>
      </p:sp>
    </p:spTree>
    <p:extLst>
      <p:ext uri="{BB962C8B-B14F-4D97-AF65-F5344CB8AC3E}">
        <p14:creationId xmlns:p14="http://schemas.microsoft.com/office/powerpoint/2010/main" val="2636090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Elementary School Recommendations</a:t>
            </a:r>
            <a:endParaRPr lang="en-US" b="1" dirty="0"/>
          </a:p>
        </p:txBody>
      </p:sp>
      <p:sp>
        <p:nvSpPr>
          <p:cNvPr id="3" name="Subtitle 2"/>
          <p:cNvSpPr>
            <a:spLocks noGrp="1"/>
          </p:cNvSpPr>
          <p:nvPr>
            <p:ph type="subTitle" idx="1"/>
          </p:nvPr>
        </p:nvSpPr>
        <p:spPr>
          <a:xfrm>
            <a:off x="1447800" y="4724400"/>
            <a:ext cx="6400800" cy="1752600"/>
          </a:xfrm>
        </p:spPr>
        <p:txBody>
          <a:bodyPr>
            <a:normAutofit/>
          </a:bodyPr>
          <a:lstStyle/>
          <a:p>
            <a:r>
              <a:rPr lang="en-US" sz="2800" dirty="0" smtClean="0"/>
              <a:t>Images are courtesy of Follett’s </a:t>
            </a:r>
            <a:r>
              <a:rPr lang="en-US" sz="2800" dirty="0" err="1" smtClean="0"/>
              <a:t>Titlewave</a:t>
            </a:r>
            <a:r>
              <a:rPr lang="en-US" sz="2800" dirty="0" smtClean="0"/>
              <a:t>.</a:t>
            </a:r>
          </a:p>
        </p:txBody>
      </p:sp>
    </p:spTree>
    <p:extLst>
      <p:ext uri="{BB962C8B-B14F-4D97-AF65-F5344CB8AC3E}">
        <p14:creationId xmlns:p14="http://schemas.microsoft.com/office/powerpoint/2010/main" val="1981183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Picture Books / Biographies</a:t>
            </a:r>
            <a:endParaRPr lang="en-US" b="1" dirty="0"/>
          </a:p>
        </p:txBody>
      </p:sp>
      <p:pic>
        <p:nvPicPr>
          <p:cNvPr id="7170" name="Picture 2" descr="Cover image for Sit-in : how four friends sto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6757" y="4095751"/>
            <a:ext cx="2058714" cy="262692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over_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612859"/>
            <a:ext cx="2381250" cy="277177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over image for Rosa's b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262456"/>
            <a:ext cx="2742489" cy="2243356"/>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over image for Freedom Summer : celebrating 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6195" y="1262456"/>
            <a:ext cx="2839919" cy="2550248"/>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Cover image for When Marian sang : the true 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4241452"/>
            <a:ext cx="2939533"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628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Chapter Books  and Nonfiction Titles</a:t>
            </a:r>
            <a:br>
              <a:rPr lang="en-US" b="1" dirty="0" smtClean="0"/>
            </a:br>
            <a:r>
              <a:rPr lang="en-US" b="1" dirty="0" smtClean="0"/>
              <a:t>Elementary</a:t>
            </a:r>
            <a:endParaRPr lang="en-US" b="1" dirty="0"/>
          </a:p>
        </p:txBody>
      </p:sp>
      <p:pic>
        <p:nvPicPr>
          <p:cNvPr id="8194" name="Picture 2" descr="Cover image for Etched in clay : the life of 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813" y="1447800"/>
            <a:ext cx="1760003" cy="271744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over image for Birmingham Sun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320330"/>
            <a:ext cx="2628900" cy="239229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s3-us-west-2.amazonaws.com/jackets.clcd/978142314257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810000"/>
            <a:ext cx="2286000" cy="280851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s3-us-west-2.amazonaws.com/jackets.clcd/97805457464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9450" y="1600199"/>
            <a:ext cx="2057400" cy="2395401"/>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s://s3-us-west-2.amazonaws.com/jackets.clcd/978054533180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1219200"/>
            <a:ext cx="1600200" cy="241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697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Middle School Recommendations</a:t>
            </a:r>
            <a:endParaRPr lang="en-US" b="1" dirty="0"/>
          </a:p>
        </p:txBody>
      </p:sp>
      <p:sp>
        <p:nvSpPr>
          <p:cNvPr id="3" name="Subtitle 2"/>
          <p:cNvSpPr>
            <a:spLocks noGrp="1"/>
          </p:cNvSpPr>
          <p:nvPr>
            <p:ph type="subTitle" idx="1"/>
          </p:nvPr>
        </p:nvSpPr>
        <p:spPr>
          <a:xfrm>
            <a:off x="1447800" y="4724400"/>
            <a:ext cx="6400800" cy="1752600"/>
          </a:xfrm>
        </p:spPr>
        <p:txBody>
          <a:bodyPr>
            <a:normAutofit/>
          </a:bodyPr>
          <a:lstStyle/>
          <a:p>
            <a:r>
              <a:rPr lang="en-US" sz="2800" dirty="0" smtClean="0"/>
              <a:t>Images are courtesy of Follett’s </a:t>
            </a:r>
            <a:r>
              <a:rPr lang="en-US" sz="2800" dirty="0" err="1" smtClean="0"/>
              <a:t>Titlewave</a:t>
            </a:r>
            <a:r>
              <a:rPr lang="en-US" sz="2800" dirty="0" smtClean="0"/>
              <a:t>.</a:t>
            </a:r>
          </a:p>
        </p:txBody>
      </p:sp>
    </p:spTree>
    <p:extLst>
      <p:ext uri="{BB962C8B-B14F-4D97-AF65-F5344CB8AC3E}">
        <p14:creationId xmlns:p14="http://schemas.microsoft.com/office/powerpoint/2010/main" val="1304567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smtClean="0"/>
              <a:t>Fiction, Memoir and Poetry</a:t>
            </a:r>
            <a:endParaRPr lang="en-US" b="1"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79776"/>
            <a:ext cx="1577028"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289" y="3934505"/>
            <a:ext cx="1592736" cy="241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86119">
            <a:off x="2533563" y="1082295"/>
            <a:ext cx="1624168"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97628">
            <a:off x="6261646" y="1188366"/>
            <a:ext cx="2381250"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5116">
            <a:off x="1275794" y="3582211"/>
            <a:ext cx="1805268" cy="2707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278897">
            <a:off x="4655832" y="849243"/>
            <a:ext cx="1935026" cy="299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351462">
            <a:off x="3758877" y="3576849"/>
            <a:ext cx="1915615" cy="2873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133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031"/>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033"/>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1032"/>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1034"/>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1035"/>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10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3105835"/>
            <a:ext cx="4572000" cy="646331"/>
          </a:xfrm>
          <a:prstGeom prst="rect">
            <a:avLst/>
          </a:prstGeom>
        </p:spPr>
        <p:txBody>
          <a:bodyPr>
            <a:spAutoFit/>
          </a:bodyPr>
          <a:lstStyle/>
          <a:p>
            <a:r>
              <a:rPr lang="en-US" b="0" dirty="0" smtClean="0">
                <a:effectLst/>
              </a:rPr>
              <a:t> </a:t>
            </a:r>
            <a:br>
              <a:rPr lang="en-US" b="0" dirty="0" smtClean="0">
                <a:effectLst/>
              </a:rPr>
            </a:br>
            <a:endParaRPr lang="en-US" dirty="0"/>
          </a:p>
        </p:txBody>
      </p:sp>
      <p:sp>
        <p:nvSpPr>
          <p:cNvPr id="5" name="Rectangle 4"/>
          <p:cNvSpPr/>
          <p:nvPr/>
        </p:nvSpPr>
        <p:spPr>
          <a:xfrm>
            <a:off x="2286000" y="3105835"/>
            <a:ext cx="4572000" cy="646331"/>
          </a:xfrm>
          <a:prstGeom prst="rect">
            <a:avLst/>
          </a:prstGeom>
        </p:spPr>
        <p:txBody>
          <a:bodyPr>
            <a:spAutoFit/>
          </a:bodyPr>
          <a:lstStyle/>
          <a:p>
            <a:r>
              <a:rPr lang="en-US" b="0" dirty="0" smtClean="0">
                <a:effectLst/>
              </a:rPr>
              <a:t> </a:t>
            </a:r>
            <a:br>
              <a:rPr lang="en-US" b="0" dirty="0" smtClean="0">
                <a:effectLst/>
              </a:rPr>
            </a:br>
            <a:endParaRPr lang="en-US" dirty="0"/>
          </a:p>
        </p:txBody>
      </p:sp>
      <p:sp>
        <p:nvSpPr>
          <p:cNvPr id="6" name="Rectangle 5"/>
          <p:cNvSpPr/>
          <p:nvPr/>
        </p:nvSpPr>
        <p:spPr>
          <a:xfrm>
            <a:off x="2286000" y="3105835"/>
            <a:ext cx="4572000" cy="646331"/>
          </a:xfrm>
          <a:prstGeom prst="rect">
            <a:avLst/>
          </a:prstGeom>
        </p:spPr>
        <p:txBody>
          <a:bodyPr>
            <a:spAutoFit/>
          </a:bodyPr>
          <a:lstStyle/>
          <a:p>
            <a:r>
              <a:rPr lang="en-US" b="0" dirty="0" smtClean="0">
                <a:effectLst/>
              </a:rPr>
              <a:t> </a:t>
            </a:r>
            <a:br>
              <a:rPr lang="en-US" b="0" dirty="0" smtClean="0">
                <a:effectLst/>
              </a:rPr>
            </a:br>
            <a:endParaRPr lang="en-US" dirty="0"/>
          </a:p>
        </p:txBody>
      </p:sp>
      <p:pic>
        <p:nvPicPr>
          <p:cNvPr id="1026" name="Picture 2" descr="https://lh4.googleusercontent.com/xZi9yNNYB6S63230FvcPq8No69gt4NqPobXS7XHyx3WNkA9-HdFgzpEBJFCHAVep8ngOvoyWrdxU-lms07e_S7p0Mk1DuAHcHd1-Q-UJHHnp9d2xDctAmVTpmoRLjPvivT57nes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2" y="1594077"/>
            <a:ext cx="9165672" cy="548060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09599" y="228600"/>
            <a:ext cx="8131801" cy="1754326"/>
          </a:xfrm>
          <a:prstGeom prst="rect">
            <a:avLst/>
          </a:prstGeom>
        </p:spPr>
        <p:txBody>
          <a:bodyPr wrap="square">
            <a:spAutoFit/>
          </a:bodyPr>
          <a:lstStyle/>
          <a:p>
            <a:pPr algn="ctr"/>
            <a:r>
              <a:rPr lang="en-US" sz="2800" b="1" dirty="0"/>
              <a:t>This presentation is dedicated to the </a:t>
            </a:r>
            <a:r>
              <a:rPr lang="en-US" sz="2800" b="1" dirty="0" smtClean="0"/>
              <a:t>memory </a:t>
            </a:r>
            <a:r>
              <a:rPr lang="en-US" sz="2800" b="1" dirty="0"/>
              <a:t>of those who died in the shooting at </a:t>
            </a:r>
            <a:r>
              <a:rPr lang="en-US" sz="2800" b="1" dirty="0" smtClean="0"/>
              <a:t>Emanuel </a:t>
            </a:r>
            <a:r>
              <a:rPr lang="en-US" sz="2800" b="1" dirty="0"/>
              <a:t>African Methodist Episcopal </a:t>
            </a:r>
            <a:r>
              <a:rPr lang="en-US" sz="2800" b="1" dirty="0" smtClean="0"/>
              <a:t>Church on June 17, 2015.</a:t>
            </a:r>
            <a:r>
              <a:rPr lang="en-US" sz="2400" b="1" dirty="0" smtClean="0">
                <a:effectLst/>
              </a:rPr>
              <a:t/>
            </a:r>
            <a:br>
              <a:rPr lang="en-US" sz="2400" b="1" dirty="0" smtClean="0">
                <a:effectLst/>
              </a:rPr>
            </a:br>
            <a:endParaRPr lang="en-US" sz="2400" b="1" dirty="0"/>
          </a:p>
        </p:txBody>
      </p:sp>
    </p:spTree>
    <p:extLst>
      <p:ext uri="{BB962C8B-B14F-4D97-AF65-F5344CB8AC3E}">
        <p14:creationId xmlns:p14="http://schemas.microsoft.com/office/powerpoint/2010/main" val="286134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2" y="0"/>
            <a:ext cx="8229600" cy="1143000"/>
          </a:xfrm>
        </p:spPr>
        <p:txBody>
          <a:bodyPr/>
          <a:lstStyle/>
          <a:p>
            <a:r>
              <a:rPr lang="en-US" b="1" dirty="0" smtClean="0"/>
              <a:t>Non-Fiction</a:t>
            </a:r>
            <a:endParaRPr lang="en-US" b="1" dirty="0"/>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587363" y="3737769"/>
            <a:ext cx="1741423" cy="2577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 y="1766887"/>
            <a:ext cx="294322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066800"/>
            <a:ext cx="238125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7925" y="533399"/>
            <a:ext cx="2381250"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3300" y="3733800"/>
            <a:ext cx="2381250"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667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5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055"/>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2053"/>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2052"/>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20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High School Recommendations</a:t>
            </a:r>
            <a:endParaRPr lang="en-US" b="1" dirty="0"/>
          </a:p>
        </p:txBody>
      </p:sp>
      <p:sp>
        <p:nvSpPr>
          <p:cNvPr id="3" name="Subtitle 2"/>
          <p:cNvSpPr>
            <a:spLocks noGrp="1"/>
          </p:cNvSpPr>
          <p:nvPr>
            <p:ph type="subTitle" idx="1"/>
          </p:nvPr>
        </p:nvSpPr>
        <p:spPr>
          <a:xfrm>
            <a:off x="1447800" y="4724400"/>
            <a:ext cx="6400800" cy="1752600"/>
          </a:xfrm>
        </p:spPr>
        <p:txBody>
          <a:bodyPr>
            <a:normAutofit/>
          </a:bodyPr>
          <a:lstStyle/>
          <a:p>
            <a:r>
              <a:rPr lang="en-US" sz="2800" dirty="0" smtClean="0"/>
              <a:t>Images are courtesy of Follett’s </a:t>
            </a:r>
            <a:r>
              <a:rPr lang="en-US" sz="2800" dirty="0" err="1" smtClean="0"/>
              <a:t>Titlewave</a:t>
            </a:r>
            <a:r>
              <a:rPr lang="en-US" sz="2800" dirty="0" smtClean="0"/>
              <a:t>.</a:t>
            </a:r>
          </a:p>
        </p:txBody>
      </p:sp>
    </p:spTree>
    <p:extLst>
      <p:ext uri="{BB962C8B-B14F-4D97-AF65-F5344CB8AC3E}">
        <p14:creationId xmlns:p14="http://schemas.microsoft.com/office/powerpoint/2010/main" val="355543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Fiction and Poetry</a:t>
            </a:r>
            <a:endParaRPr lang="en-US" b="1" dirty="0"/>
          </a:p>
        </p:txBody>
      </p:sp>
      <p:pic>
        <p:nvPicPr>
          <p:cNvPr id="9218" name="Picture 2" descr="cover_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1619250" cy="263614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over_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068699"/>
            <a:ext cx="1608443" cy="24384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over_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738312"/>
            <a:ext cx="2381250" cy="349567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over_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2209800"/>
            <a:ext cx="1519465" cy="2552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55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lstStyle/>
          <a:p>
            <a:r>
              <a:rPr lang="en-US" b="1" dirty="0" smtClean="0"/>
              <a:t>Nonfiction / Biographies</a:t>
            </a:r>
            <a:endParaRPr lang="en-US" b="1" dirty="0"/>
          </a:p>
        </p:txBody>
      </p:sp>
      <p:pic>
        <p:nvPicPr>
          <p:cNvPr id="9218" name="Picture 2" descr="Cover image for Voices from the march on Wash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229381"/>
            <a:ext cx="2026596" cy="30480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March, Book 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318916"/>
            <a:ext cx="1828800" cy="268605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ccbc.education.wisc.edu/_images/books/wreathforemmetttill.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269497"/>
            <a:ext cx="2209800" cy="234791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over image for We've got a job : the 1963 Bi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4107180"/>
            <a:ext cx="2157449"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199" y="1285875"/>
            <a:ext cx="1621277"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199" y="3956390"/>
            <a:ext cx="1809529" cy="2540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450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25963"/>
          </a:xfrm>
        </p:spPr>
        <p:txBody>
          <a:bodyPr>
            <a:normAutofit fontScale="92500" lnSpcReduction="20000"/>
          </a:bodyPr>
          <a:lstStyle/>
          <a:p>
            <a:r>
              <a:rPr lang="en-US" sz="2900" dirty="0"/>
              <a:t>Welcome to the Teaching Tolerance </a:t>
            </a:r>
            <a:r>
              <a:rPr lang="en-US" sz="2900" dirty="0" smtClean="0"/>
              <a:t>website, </a:t>
            </a:r>
            <a:r>
              <a:rPr lang="en-US" sz="2900" dirty="0"/>
              <a:t>a place where educators who care about diversity, equity and justice can find news, suggestions, conversation and support</a:t>
            </a:r>
            <a:r>
              <a:rPr lang="en-US" sz="2900" dirty="0" smtClean="0"/>
              <a:t>.</a:t>
            </a:r>
          </a:p>
          <a:p>
            <a:pPr marL="0" indent="0">
              <a:buNone/>
            </a:pPr>
            <a:endParaRPr lang="en-US" sz="2400" dirty="0">
              <a:hlinkClick r:id="rId3" tooltip="Browse back issues of Teaching Tolerance magazine"/>
            </a:endParaRPr>
          </a:p>
          <a:p>
            <a:r>
              <a:rPr lang="en-US" sz="2400" dirty="0" smtClean="0">
                <a:hlinkClick r:id="rId3" tooltip="Browse back issues of Teaching Tolerance magazine"/>
              </a:rPr>
              <a:t>Magazine</a:t>
            </a:r>
            <a:endParaRPr lang="en-US" sz="2400" dirty="0"/>
          </a:p>
          <a:p>
            <a:r>
              <a:rPr lang="en-US" sz="2400" dirty="0">
                <a:hlinkClick r:id="rId4" tooltip="Professional Development"/>
              </a:rPr>
              <a:t>Professional Development</a:t>
            </a:r>
            <a:endParaRPr lang="en-US" sz="2400" dirty="0"/>
          </a:p>
          <a:p>
            <a:r>
              <a:rPr lang="en-US" sz="2400" dirty="0">
                <a:hlinkClick r:id="rId5" tooltip="Search, read, and browse the classroom resources"/>
              </a:rPr>
              <a:t>Classroom Resources</a:t>
            </a:r>
            <a:endParaRPr lang="en-US" sz="2400" dirty="0"/>
          </a:p>
          <a:p>
            <a:r>
              <a:rPr lang="en-US" sz="2400" dirty="0">
                <a:hlinkClick r:id="rId6" tooltip="A searchable list of film kits."/>
              </a:rPr>
              <a:t>Film Kits</a:t>
            </a:r>
            <a:endParaRPr lang="en-US" sz="2400" dirty="0"/>
          </a:p>
          <a:p>
            <a:r>
              <a:rPr lang="en-US" sz="2400" dirty="0">
                <a:hlinkClick r:id="rId7" tooltip="Mix It Up at Lunch Day"/>
              </a:rPr>
              <a:t>Mix It Up</a:t>
            </a:r>
            <a:endParaRPr lang="en-US" sz="2400" dirty="0"/>
          </a:p>
          <a:p>
            <a:r>
              <a:rPr lang="en-US" sz="2400" dirty="0">
                <a:hlinkClick r:id="rId8" tooltip="Informational whitepapers and Studies"/>
              </a:rPr>
              <a:t>Publications</a:t>
            </a:r>
            <a:endParaRPr lang="en-US" sz="2400" dirty="0"/>
          </a:p>
          <a:p>
            <a:r>
              <a:rPr lang="en-US" sz="2400" dirty="0">
                <a:hlinkClick r:id="rId9" tooltip="Teaching Tolerance and Perspectives for a Diverse America Webinars"/>
              </a:rPr>
              <a:t>Webinars</a:t>
            </a:r>
            <a:endParaRPr lang="en-US" sz="2400" dirty="0"/>
          </a:p>
          <a:p>
            <a:r>
              <a:rPr lang="en-US" sz="2400" dirty="0">
                <a:hlinkClick r:id="rId10" tooltip="Visit Perspectives for a Diverse America"/>
              </a:rPr>
              <a:t>Perspectives</a:t>
            </a:r>
            <a:endParaRPr lang="en-US" sz="2400" dirty="0"/>
          </a:p>
          <a:p>
            <a:pPr marL="0" indent="0">
              <a:buNone/>
            </a:pPr>
            <a:endParaRPr lang="en-US" sz="2400" dirty="0"/>
          </a:p>
        </p:txBody>
      </p:sp>
      <p:pic>
        <p:nvPicPr>
          <p:cNvPr id="7170" name="Picture 2" descr="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457200"/>
            <a:ext cx="5715000" cy="81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788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b="1" smtClean="0"/>
              <a:t>We Need Diverse Books (WNDB)</a:t>
            </a:r>
          </a:p>
        </p:txBody>
      </p:sp>
      <p:sp>
        <p:nvSpPr>
          <p:cNvPr id="18435" name="Content Placeholder 2"/>
          <p:cNvSpPr>
            <a:spLocks noGrp="1"/>
          </p:cNvSpPr>
          <p:nvPr>
            <p:ph idx="1"/>
          </p:nvPr>
        </p:nvSpPr>
        <p:spPr>
          <a:xfrm>
            <a:off x="457200" y="1371600"/>
            <a:ext cx="8229600" cy="5257800"/>
          </a:xfrm>
        </p:spPr>
        <p:txBody>
          <a:bodyPr/>
          <a:lstStyle/>
          <a:p>
            <a:pPr marL="0" indent="0" algn="ctr">
              <a:buFont typeface="Arial" charset="0"/>
              <a:buNone/>
            </a:pPr>
            <a:r>
              <a:rPr lang="en-US" altLang="en-US" dirty="0" smtClean="0"/>
              <a:t>WNDB &amp; </a:t>
            </a:r>
            <a:r>
              <a:rPr lang="en-US" altLang="en-US" i="1" dirty="0" smtClean="0"/>
              <a:t>School Library Journal </a:t>
            </a:r>
            <a:r>
              <a:rPr lang="en-US" altLang="en-US" dirty="0" smtClean="0"/>
              <a:t>produced a book talking kit highlighting children’s literature about diverse characters and/or written by                       diverse authors.  </a:t>
            </a:r>
          </a:p>
          <a:p>
            <a:pPr marL="0" indent="0">
              <a:buFont typeface="Arial" charset="0"/>
              <a:buNone/>
            </a:pPr>
            <a:endParaRPr lang="en-US" altLang="en-US" dirty="0" smtClean="0"/>
          </a:p>
          <a:p>
            <a:pPr marL="0" indent="0">
              <a:buFont typeface="Arial" charset="0"/>
              <a:buNone/>
            </a:pPr>
            <a:endParaRPr lang="en-US" altLang="en-US" dirty="0" smtClean="0"/>
          </a:p>
          <a:p>
            <a:pPr marL="0" indent="0">
              <a:buFont typeface="Arial" charset="0"/>
              <a:buNone/>
            </a:pPr>
            <a:endParaRPr lang="en-US" altLang="en-US" dirty="0" smtClean="0"/>
          </a:p>
          <a:p>
            <a:pPr marL="0" indent="0">
              <a:buFont typeface="Arial" charset="0"/>
              <a:buNone/>
            </a:pPr>
            <a:endParaRPr lang="en-US" altLang="en-US" dirty="0" smtClean="0"/>
          </a:p>
          <a:p>
            <a:pPr marL="0" indent="0" algn="ctr">
              <a:buFont typeface="Arial" charset="0"/>
              <a:buNone/>
            </a:pPr>
            <a:r>
              <a:rPr lang="en-US" altLang="en-US" dirty="0" smtClean="0">
                <a:hlinkClick r:id="rId4"/>
              </a:rPr>
              <a:t>http://weneeddiversebooks.org</a:t>
            </a:r>
            <a:endParaRPr lang="en-US" altLang="en-US" dirty="0" smtClean="0"/>
          </a:p>
          <a:p>
            <a:pPr marL="0" indent="0" algn="ctr">
              <a:buFont typeface="Arial" charset="0"/>
              <a:buNone/>
            </a:pPr>
            <a:endParaRPr lang="en-US" altLang="en-US" dirty="0" smtClean="0"/>
          </a:p>
        </p:txBody>
      </p:sp>
      <p:pic>
        <p:nvPicPr>
          <p:cNvPr id="18436" name="Picture 2" descr="WNDB_K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8840" y="3505200"/>
            <a:ext cx="4876800" cy="209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3115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Resources</a:t>
            </a:r>
            <a:endParaRPr lang="en-US" dirty="0"/>
          </a:p>
        </p:txBody>
      </p:sp>
      <p:sp>
        <p:nvSpPr>
          <p:cNvPr id="3" name="Content Placeholder 2"/>
          <p:cNvSpPr>
            <a:spLocks noGrp="1"/>
          </p:cNvSpPr>
          <p:nvPr>
            <p:ph idx="1"/>
          </p:nvPr>
        </p:nvSpPr>
        <p:spPr/>
        <p:txBody>
          <a:bodyPr>
            <a:normAutofit fontScale="40000" lnSpcReduction="20000"/>
          </a:bodyPr>
          <a:lstStyle/>
          <a:p>
            <a:r>
              <a:rPr lang="en-US" dirty="0"/>
              <a:t>National Museum of American History, Behring Center. “Bitter Resistance: Clarendon County, SC.” Smithsonian, </a:t>
            </a:r>
            <a:r>
              <a:rPr lang="en-US" dirty="0" err="1"/>
              <a:t>n.d.</a:t>
            </a:r>
            <a:r>
              <a:rPr lang="en-US" dirty="0"/>
              <a:t> Web. 16 October 2015. &lt;http://americanhistory.si.edu/brown/history/4-five/clarendon-county-1.html&gt;.</a:t>
            </a:r>
          </a:p>
          <a:p>
            <a:pPr marL="0" indent="0">
              <a:buNone/>
            </a:pPr>
            <a:r>
              <a:rPr lang="en-US" dirty="0"/>
              <a:t> </a:t>
            </a:r>
          </a:p>
          <a:p>
            <a:r>
              <a:rPr lang="en-US" dirty="0"/>
              <a:t>Howard, Anastasia. “Portrait of Civil Rights.” SC Department of Parks, Recreation &amp; Tourism., 2004. Web. 16 October 2015. &lt;http://dc.statelibrary.sc.gov/handle/10827/12029&gt;.</a:t>
            </a:r>
          </a:p>
          <a:p>
            <a:pPr marL="0" indent="0">
              <a:buNone/>
            </a:pPr>
            <a:r>
              <a:rPr lang="en-US" dirty="0"/>
              <a:t> </a:t>
            </a:r>
          </a:p>
          <a:p>
            <a:r>
              <a:rPr lang="en-US" dirty="0"/>
              <a:t>SCETV. “Teacher’s Guide to </a:t>
            </a:r>
            <a:r>
              <a:rPr lang="en-US" dirty="0" err="1"/>
              <a:t>Idella</a:t>
            </a:r>
            <a:r>
              <a:rPr lang="en-US" dirty="0"/>
              <a:t> </a:t>
            </a:r>
            <a:r>
              <a:rPr lang="en-US" dirty="0" err="1"/>
              <a:t>Bodie’s</a:t>
            </a:r>
            <a:r>
              <a:rPr lang="en-US" dirty="0"/>
              <a:t> SC Women ETV Series.” SC Department of Education and SC Educational Television Commission, 2011. Web. 16 October 2015. &lt;http://dc.statelibrary.sc.gov/handle/10827/13991&gt;.</a:t>
            </a:r>
          </a:p>
          <a:p>
            <a:endParaRPr lang="en-US" dirty="0"/>
          </a:p>
          <a:p>
            <a:r>
              <a:rPr lang="en-US" i="1" dirty="0"/>
              <a:t>Four Little Girls</a:t>
            </a:r>
            <a:r>
              <a:rPr lang="en-US" dirty="0"/>
              <a:t>. Dir. Spike Lee. Home Box Office, 1997. Film. </a:t>
            </a:r>
          </a:p>
          <a:p>
            <a:pPr marL="0" indent="0">
              <a:buNone/>
            </a:pPr>
            <a:r>
              <a:rPr lang="en-US" dirty="0"/>
              <a:t> </a:t>
            </a:r>
          </a:p>
          <a:p>
            <a:r>
              <a:rPr lang="en-US" dirty="0"/>
              <a:t> “South Carolina African American 2015 History Calendar.” AT&amp;T of South Carolina, 2015. Web. 16 October 2015. &lt;http://scafricanamerican.com/download/&gt;.</a:t>
            </a:r>
          </a:p>
          <a:p>
            <a:pPr marL="0" indent="0">
              <a:buNone/>
            </a:pPr>
            <a:r>
              <a:rPr lang="en-US" dirty="0"/>
              <a:t> </a:t>
            </a:r>
          </a:p>
          <a:p>
            <a:r>
              <a:rPr lang="en-US" dirty="0"/>
              <a:t>“Road Trip! Through SC Civil Rights History.” ETV Commission, </a:t>
            </a:r>
            <a:r>
              <a:rPr lang="en-US" dirty="0" err="1"/>
              <a:t>n.d.</a:t>
            </a:r>
            <a:r>
              <a:rPr lang="en-US" dirty="0"/>
              <a:t> Web. 16 October 2015. &lt;</a:t>
            </a:r>
            <a:r>
              <a:rPr lang="en-US" dirty="0">
                <a:hlinkClick r:id="rId3"/>
              </a:rPr>
              <a:t>http://www.knowitall.org/roadtrip/</a:t>
            </a:r>
            <a:r>
              <a:rPr lang="en-US" dirty="0"/>
              <a:t>&gt;.</a:t>
            </a:r>
          </a:p>
          <a:p>
            <a:pPr marL="0" indent="0">
              <a:buNone/>
            </a:pPr>
            <a:r>
              <a:rPr lang="en-US" dirty="0"/>
              <a:t> </a:t>
            </a:r>
          </a:p>
          <a:p>
            <a:r>
              <a:rPr lang="en-US" dirty="0"/>
              <a:t>Bowen, Mae.  “President Lyndon B. Johnson Signed the Civil Rights Act of 1964.” The White House Blog, 2 July 2015. Web. 16 October 2015. &lt;</a:t>
            </a:r>
            <a:r>
              <a:rPr lang="en-US" dirty="0">
                <a:hlinkClick r:id="rId4"/>
              </a:rPr>
              <a:t>https://www.whitehouse.gov/blog/2015/07/02/day-history-president-lyndon-b-johnson-signed-civil-rights-act-1964</a:t>
            </a:r>
            <a:r>
              <a:rPr lang="en-US" dirty="0"/>
              <a:t>&gt;.</a:t>
            </a:r>
          </a:p>
          <a:p>
            <a:r>
              <a:rPr lang="en-US" b="1" dirty="0"/>
              <a:t> </a:t>
            </a:r>
            <a:endParaRPr lang="en-US" dirty="0"/>
          </a:p>
          <a:p>
            <a:endParaRPr lang="en-US" dirty="0"/>
          </a:p>
        </p:txBody>
      </p:sp>
    </p:spTree>
    <p:extLst>
      <p:ext uri="{BB962C8B-B14F-4D97-AF65-F5344CB8AC3E}">
        <p14:creationId xmlns:p14="http://schemas.microsoft.com/office/powerpoint/2010/main" val="3862314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Next Steps</a:t>
            </a:r>
            <a:endParaRPr lang="en-US" b="1" dirty="0"/>
          </a:p>
        </p:txBody>
      </p:sp>
      <p:sp>
        <p:nvSpPr>
          <p:cNvPr id="3" name="Content Placeholder 2"/>
          <p:cNvSpPr>
            <a:spLocks noGrp="1"/>
          </p:cNvSpPr>
          <p:nvPr>
            <p:ph idx="1"/>
          </p:nvPr>
        </p:nvSpPr>
        <p:spPr/>
        <p:txBody>
          <a:bodyPr/>
          <a:lstStyle/>
          <a:p>
            <a:r>
              <a:rPr lang="en-US" dirty="0" smtClean="0"/>
              <a:t>We welcome your contributions today and / or in the future</a:t>
            </a:r>
          </a:p>
          <a:p>
            <a:r>
              <a:rPr lang="en-US" dirty="0" smtClean="0"/>
              <a:t>Presentations at the NCSLMA and VAASL conferences this fall, and SCASL in the spring</a:t>
            </a:r>
          </a:p>
          <a:p>
            <a:r>
              <a:rPr lang="en-US" dirty="0" smtClean="0"/>
              <a:t>Proposals for future national conferences</a:t>
            </a:r>
          </a:p>
          <a:p>
            <a:r>
              <a:rPr lang="en-US" dirty="0" smtClean="0"/>
              <a:t>Article proposal</a:t>
            </a:r>
          </a:p>
          <a:p>
            <a:endParaRPr lang="en-US" dirty="0"/>
          </a:p>
        </p:txBody>
      </p:sp>
    </p:spTree>
    <p:extLst>
      <p:ext uri="{BB962C8B-B14F-4D97-AF65-F5344CB8AC3E}">
        <p14:creationId xmlns:p14="http://schemas.microsoft.com/office/powerpoint/2010/main" val="452475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Current Bibliography Contributors</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Patricia </a:t>
            </a:r>
            <a:r>
              <a:rPr lang="en-US" dirty="0"/>
              <a:t>C. Bradley, Pam </a:t>
            </a:r>
            <a:r>
              <a:rPr lang="en-US" dirty="0" err="1"/>
              <a:t>Cadden</a:t>
            </a:r>
            <a:r>
              <a:rPr lang="en-US" dirty="0"/>
              <a:t>, April Dawkins, Susan Dicey, Sharon G. Flake, Karen </a:t>
            </a:r>
            <a:r>
              <a:rPr lang="en-US" dirty="0" err="1"/>
              <a:t>Gavigan</a:t>
            </a:r>
            <a:r>
              <a:rPr lang="en-US" dirty="0"/>
              <a:t>, </a:t>
            </a:r>
            <a:endParaRPr lang="en-US" dirty="0" smtClean="0"/>
          </a:p>
          <a:p>
            <a:pPr marL="0" indent="0">
              <a:buNone/>
            </a:pPr>
            <a:r>
              <a:rPr lang="en-US" dirty="0" smtClean="0"/>
              <a:t>Diane </a:t>
            </a:r>
            <a:r>
              <a:rPr lang="en-US" dirty="0" err="1"/>
              <a:t>Geddings</a:t>
            </a:r>
            <a:r>
              <a:rPr lang="en-US" dirty="0"/>
              <a:t>, Joyce Hansen, </a:t>
            </a:r>
            <a:r>
              <a:rPr lang="en-US" dirty="0" smtClean="0"/>
              <a:t>Dianne </a:t>
            </a:r>
            <a:r>
              <a:rPr lang="en-US" dirty="0"/>
              <a:t>Johnson-Feelings, </a:t>
            </a:r>
            <a:r>
              <a:rPr lang="en-US" dirty="0" smtClean="0"/>
              <a:t>Leigh </a:t>
            </a:r>
            <a:r>
              <a:rPr lang="en-US" dirty="0"/>
              <a:t>Jordan, </a:t>
            </a:r>
            <a:r>
              <a:rPr lang="en-US" dirty="0" smtClean="0"/>
              <a:t>Thomas </a:t>
            </a:r>
            <a:r>
              <a:rPr lang="en-US" dirty="0" err="1"/>
              <a:t>Maluck</a:t>
            </a:r>
            <a:r>
              <a:rPr lang="en-US" dirty="0"/>
              <a:t>, Lindsay McKay, Karen Perry, Charleston Preston-</a:t>
            </a:r>
            <a:r>
              <a:rPr lang="en-US" dirty="0" err="1"/>
              <a:t>Briegel</a:t>
            </a:r>
            <a:r>
              <a:rPr lang="en-US" dirty="0"/>
              <a:t>, Fran Sanderson, Jennifer Simmons, Martha Taylor, Jennifer </a:t>
            </a:r>
            <a:r>
              <a:rPr lang="en-US" dirty="0" err="1"/>
              <a:t>Tazerouti</a:t>
            </a:r>
            <a:r>
              <a:rPr lang="en-US" dirty="0"/>
              <a:t>, Sarah </a:t>
            </a:r>
            <a:r>
              <a:rPr lang="en-US" dirty="0" err="1"/>
              <a:t>Moise</a:t>
            </a:r>
            <a:r>
              <a:rPr lang="en-US" dirty="0"/>
              <a:t> Young,  Sharon Dennis Wyeth  </a:t>
            </a:r>
          </a:p>
          <a:p>
            <a:pPr marL="0" indent="0">
              <a:buNone/>
            </a:pPr>
            <a:r>
              <a:rPr lang="en-US" dirty="0"/>
              <a:t/>
            </a:r>
            <a:br>
              <a:rPr lang="en-US" dirty="0"/>
            </a:br>
            <a:endParaRPr lang="en-US" dirty="0"/>
          </a:p>
        </p:txBody>
      </p:sp>
    </p:spTree>
    <p:extLst>
      <p:ext uri="{BB962C8B-B14F-4D97-AF65-F5344CB8AC3E}">
        <p14:creationId xmlns:p14="http://schemas.microsoft.com/office/powerpoint/2010/main" val="1566006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From the </a:t>
            </a:r>
            <a:r>
              <a:rPr lang="en-US" b="1" i="1" dirty="0" smtClean="0"/>
              <a:t>Post &amp; Courier</a:t>
            </a:r>
            <a:r>
              <a:rPr lang="en-US" b="1" dirty="0" smtClean="0"/>
              <a:t/>
            </a:r>
            <a:br>
              <a:rPr lang="en-US" b="1" dirty="0" smtClean="0"/>
            </a:br>
            <a:r>
              <a:rPr lang="en-US" b="1" dirty="0" smtClean="0"/>
              <a:t>Charleston</a:t>
            </a:r>
            <a:endParaRPr lang="en-US" b="1" dirty="0"/>
          </a:p>
        </p:txBody>
      </p:sp>
      <p:sp>
        <p:nvSpPr>
          <p:cNvPr id="3" name="Content Placeholder 2"/>
          <p:cNvSpPr>
            <a:spLocks noGrp="1"/>
          </p:cNvSpPr>
          <p:nvPr>
            <p:ph idx="1"/>
          </p:nvPr>
        </p:nvSpPr>
        <p:spPr/>
        <p:txBody>
          <a:bodyPr/>
          <a:lstStyle/>
          <a:p>
            <a:pPr marL="0" indent="0" algn="ctr">
              <a:buNone/>
            </a:pPr>
            <a:endParaRPr lang="en-US" sz="4000" dirty="0" smtClean="0"/>
          </a:p>
          <a:p>
            <a:pPr marL="0" indent="0" algn="ctr">
              <a:buNone/>
            </a:pPr>
            <a:r>
              <a:rPr lang="en-US" sz="4000" dirty="0" smtClean="0"/>
              <a:t>“The mass murder at the church was a horrifying event, but it would make things even worse if we fail to learn all the lessons the tragedy might provide</a:t>
            </a:r>
            <a:r>
              <a:rPr lang="en-US" dirty="0" smtClean="0"/>
              <a:t>.”</a:t>
            </a:r>
            <a:endParaRPr lang="en-US" dirty="0"/>
          </a:p>
        </p:txBody>
      </p:sp>
    </p:spTree>
    <p:extLst>
      <p:ext uri="{BB962C8B-B14F-4D97-AF65-F5344CB8AC3E}">
        <p14:creationId xmlns:p14="http://schemas.microsoft.com/office/powerpoint/2010/main" val="1283599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screen_shot_20150618_at_1.59.03_p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794" y="533400"/>
            <a:ext cx="3924300" cy="35433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4419601"/>
            <a:ext cx="8382000" cy="2616101"/>
          </a:xfrm>
          <a:prstGeom prst="rect">
            <a:avLst/>
          </a:prstGeom>
        </p:spPr>
        <p:txBody>
          <a:bodyPr wrap="square">
            <a:spAutoFit/>
          </a:bodyPr>
          <a:lstStyle/>
          <a:p>
            <a:pPr algn="ctr"/>
            <a:r>
              <a:rPr lang="en-US" sz="3200" b="1" dirty="0"/>
              <a:t>Cynthia Hurd </a:t>
            </a:r>
            <a:endParaRPr lang="en-US" sz="3200" b="0" dirty="0" smtClean="0">
              <a:effectLst/>
            </a:endParaRPr>
          </a:p>
          <a:p>
            <a:pPr algn="ctr"/>
            <a:r>
              <a:rPr lang="en-US" sz="3200" b="1" dirty="0"/>
              <a:t>Worked for Charleston County Public Library for 31 </a:t>
            </a:r>
            <a:r>
              <a:rPr lang="en-US" sz="3200" b="1" dirty="0" smtClean="0"/>
              <a:t>years</a:t>
            </a:r>
            <a:endParaRPr lang="en-US" sz="3200" b="0" dirty="0" smtClean="0">
              <a:effectLst/>
            </a:endParaRPr>
          </a:p>
          <a:p>
            <a:pPr algn="ctr"/>
            <a:r>
              <a:rPr lang="en-US" sz="3200" b="1" dirty="0"/>
              <a:t>USC SLIS Alumni</a:t>
            </a:r>
            <a:endParaRPr lang="en-US" sz="3200" b="0" dirty="0" smtClean="0">
              <a:effectLst/>
            </a:endParaRPr>
          </a:p>
          <a:p>
            <a:r>
              <a:rPr lang="en-US" b="0" dirty="0" smtClean="0">
                <a:effectLst/>
              </a:rPr>
              <a:t/>
            </a:r>
            <a:br>
              <a:rPr lang="en-US" b="0" dirty="0" smtClean="0">
                <a:effectLst/>
              </a:rPr>
            </a:br>
            <a:endParaRPr lang="en-US" dirty="0"/>
          </a:p>
        </p:txBody>
      </p:sp>
      <p:pic>
        <p:nvPicPr>
          <p:cNvPr id="2056" name="Picture 8" descr="C:\Users\Karen Gavigan\AppData\Local\Microsoft\Windows\Temporary Internet Files\Content.IE5\JNSC9LLX\eCard-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162050"/>
            <a:ext cx="3146531"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755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pic>
        <p:nvPicPr>
          <p:cNvPr id="4" name="Picture 2" descr="C:\Users\karen gavigan\AppData\Local\Microsoft\Windows\Temporary Internet Files\Content.IE5\JTEBTY10\MC900326908[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276600" y="2286000"/>
            <a:ext cx="2491124" cy="2491124"/>
          </a:xfrm>
        </p:spPr>
      </p:pic>
    </p:spTree>
    <p:extLst>
      <p:ext uri="{BB962C8B-B14F-4D97-AF65-F5344CB8AC3E}">
        <p14:creationId xmlns:p14="http://schemas.microsoft.com/office/powerpoint/2010/main" val="4010041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Contact Information</a:t>
            </a:r>
            <a:endParaRPr lang="en-US" b="1" dirty="0"/>
          </a:p>
        </p:txBody>
      </p:sp>
      <p:sp>
        <p:nvSpPr>
          <p:cNvPr id="3" name="Content Placeholder 2"/>
          <p:cNvSpPr>
            <a:spLocks noGrp="1"/>
          </p:cNvSpPr>
          <p:nvPr>
            <p:ph idx="1"/>
          </p:nvPr>
        </p:nvSpPr>
        <p:spPr>
          <a:xfrm>
            <a:off x="381000" y="1295400"/>
            <a:ext cx="8305800" cy="4830763"/>
          </a:xfrm>
        </p:spPr>
        <p:txBody>
          <a:bodyPr>
            <a:normAutofit/>
          </a:bodyPr>
          <a:lstStyle/>
          <a:p>
            <a:pPr marL="0" indent="0" algn="ctr">
              <a:buNone/>
            </a:pPr>
            <a:endParaRPr lang="en-US" sz="2400" dirty="0" smtClean="0"/>
          </a:p>
          <a:p>
            <a:pPr marL="0" indent="0" algn="ctr">
              <a:buNone/>
            </a:pPr>
            <a:r>
              <a:rPr lang="en-US" sz="2400" dirty="0" smtClean="0"/>
              <a:t>Karen Gavigan, Associate Professor, SLIS at USC</a:t>
            </a:r>
          </a:p>
          <a:p>
            <a:pPr marL="0" indent="0" algn="ctr">
              <a:buNone/>
            </a:pPr>
            <a:r>
              <a:rPr lang="en-US" sz="2400" dirty="0" smtClean="0">
                <a:hlinkClick r:id="rId3"/>
              </a:rPr>
              <a:t>kgavigan@mailbox.sc.edu</a:t>
            </a:r>
            <a:endParaRPr lang="en-US" sz="2400" dirty="0" smtClean="0"/>
          </a:p>
          <a:p>
            <a:pPr marL="0" indent="0" algn="ctr">
              <a:buNone/>
            </a:pPr>
            <a:endParaRPr lang="en-US" sz="2400" dirty="0"/>
          </a:p>
          <a:p>
            <a:pPr marL="0" indent="0" algn="ctr">
              <a:buNone/>
            </a:pPr>
            <a:endParaRPr lang="en-US" sz="2400" dirty="0" smtClean="0"/>
          </a:p>
          <a:p>
            <a:pPr marL="0" indent="0" algn="ctr">
              <a:buNone/>
            </a:pPr>
            <a:r>
              <a:rPr lang="en-US" sz="2400" dirty="0" smtClean="0"/>
              <a:t>Jennifer Tazerouti, SCASL President,</a:t>
            </a:r>
          </a:p>
          <a:p>
            <a:pPr marL="0" indent="0" algn="ctr">
              <a:buNone/>
            </a:pPr>
            <a:r>
              <a:rPr lang="en-US" sz="2400" dirty="0" smtClean="0"/>
              <a:t>Teacher Librarian, Sims Middle School, Union</a:t>
            </a:r>
          </a:p>
          <a:p>
            <a:pPr marL="0" indent="0" algn="ctr">
              <a:buNone/>
            </a:pPr>
            <a:r>
              <a:rPr lang="en-US" sz="2400" u="sng" dirty="0">
                <a:hlinkClick r:id="rId4"/>
              </a:rPr>
              <a:t>jtazerouti_sjh@union.k12.sc.us</a:t>
            </a:r>
            <a:endParaRPr lang="en-US" sz="2400" dirty="0" smtClean="0"/>
          </a:p>
          <a:p>
            <a:pPr marL="0" indent="0" algn="ctr">
              <a:buNone/>
            </a:pPr>
            <a:endParaRPr lang="en-US" sz="2800" dirty="0" smtClean="0"/>
          </a:p>
          <a:p>
            <a:pPr marL="0" indent="0" algn="ctr">
              <a:buNone/>
            </a:pPr>
            <a:endParaRPr lang="en-US" sz="2800" dirty="0" smtClean="0"/>
          </a:p>
          <a:p>
            <a:pPr marL="0" indent="0" algn="ctr">
              <a:buNone/>
            </a:pPr>
            <a:endParaRPr lang="en-US" sz="2800" dirty="0" smtClean="0"/>
          </a:p>
          <a:p>
            <a:pPr marL="0" indent="0" algn="ctr">
              <a:buNone/>
            </a:pPr>
            <a:endParaRPr lang="en-US" sz="2800" dirty="0"/>
          </a:p>
          <a:p>
            <a:pPr marL="0" indent="0" algn="ctr">
              <a:buNone/>
            </a:pPr>
            <a:endParaRPr lang="en-US" sz="2800" dirty="0"/>
          </a:p>
        </p:txBody>
      </p:sp>
      <p:pic>
        <p:nvPicPr>
          <p:cNvPr id="7170" name="Picture 2" descr="scasl-color-we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5029200"/>
            <a:ext cx="2971800" cy="146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152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Credits for Images</a:t>
            </a:r>
            <a:endParaRPr lang="en-US" b="1" dirty="0"/>
          </a:p>
        </p:txBody>
      </p:sp>
      <p:sp>
        <p:nvSpPr>
          <p:cNvPr id="3" name="Content Placeholder 2"/>
          <p:cNvSpPr>
            <a:spLocks noGrp="1"/>
          </p:cNvSpPr>
          <p:nvPr>
            <p:ph idx="1"/>
          </p:nvPr>
        </p:nvSpPr>
        <p:spPr/>
        <p:txBody>
          <a:bodyPr>
            <a:normAutofit/>
          </a:bodyPr>
          <a:lstStyle/>
          <a:p>
            <a:endParaRPr lang="en-US" sz="2400" dirty="0" smtClean="0"/>
          </a:p>
          <a:p>
            <a:r>
              <a:rPr lang="en-US" sz="2400" dirty="0" smtClean="0"/>
              <a:t>Shuler, Gil.  Pray for Peace Palmetto image. Retrieved from Gil Shuler Graphic Design at </a:t>
            </a:r>
            <a:r>
              <a:rPr lang="en-US" sz="2400" dirty="0" smtClean="0">
                <a:hlinkClick r:id="rId3"/>
              </a:rPr>
              <a:t>http</a:t>
            </a:r>
            <a:r>
              <a:rPr lang="en-US" sz="2400" dirty="0">
                <a:hlinkClick r:id="rId3"/>
              </a:rPr>
              <a:t>://</a:t>
            </a:r>
            <a:r>
              <a:rPr lang="en-US" sz="2400" dirty="0" smtClean="0">
                <a:hlinkClick r:id="rId3"/>
              </a:rPr>
              <a:t>www.gilshulergraphicdesign.com/we-shall-overcome/pray-for-peace</a:t>
            </a:r>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pPr marL="0" indent="0">
              <a:buNone/>
            </a:pPr>
            <a:endParaRPr lang="en-US" dirty="0" smtClean="0"/>
          </a:p>
        </p:txBody>
      </p:sp>
    </p:spTree>
    <p:extLst>
      <p:ext uri="{BB962C8B-B14F-4D97-AF65-F5344CB8AC3E}">
        <p14:creationId xmlns:p14="http://schemas.microsoft.com/office/powerpoint/2010/main" val="2997029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3105835"/>
            <a:ext cx="4572000" cy="646331"/>
          </a:xfrm>
          <a:prstGeom prst="rect">
            <a:avLst/>
          </a:prstGeom>
        </p:spPr>
        <p:txBody>
          <a:bodyPr>
            <a:spAutoFit/>
          </a:bodyPr>
          <a:lstStyle/>
          <a:p>
            <a:r>
              <a:rPr lang="en-US" b="0" dirty="0" smtClean="0">
                <a:effectLst/>
              </a:rPr>
              <a:t> </a:t>
            </a:r>
            <a:br>
              <a:rPr lang="en-US" b="0" dirty="0" smtClean="0">
                <a:effectLst/>
              </a:rPr>
            </a:br>
            <a:endParaRPr lang="en-US" dirty="0"/>
          </a:p>
        </p:txBody>
      </p:sp>
      <p:sp>
        <p:nvSpPr>
          <p:cNvPr id="5" name="Rectangle 4"/>
          <p:cNvSpPr/>
          <p:nvPr/>
        </p:nvSpPr>
        <p:spPr>
          <a:xfrm>
            <a:off x="2286000" y="3105835"/>
            <a:ext cx="4572000" cy="646331"/>
          </a:xfrm>
          <a:prstGeom prst="rect">
            <a:avLst/>
          </a:prstGeom>
        </p:spPr>
        <p:txBody>
          <a:bodyPr>
            <a:spAutoFit/>
          </a:bodyPr>
          <a:lstStyle/>
          <a:p>
            <a:r>
              <a:rPr lang="en-US" b="0" dirty="0" smtClean="0">
                <a:effectLst/>
              </a:rPr>
              <a:t> </a:t>
            </a:r>
            <a:br>
              <a:rPr lang="en-US" b="0" dirty="0" smtClean="0">
                <a:effectLst/>
              </a:rPr>
            </a:br>
            <a:endParaRPr lang="en-US" dirty="0"/>
          </a:p>
        </p:txBody>
      </p:sp>
      <p:sp>
        <p:nvSpPr>
          <p:cNvPr id="6" name="Rectangle 5"/>
          <p:cNvSpPr/>
          <p:nvPr/>
        </p:nvSpPr>
        <p:spPr>
          <a:xfrm>
            <a:off x="2286000" y="3105835"/>
            <a:ext cx="4572000" cy="646331"/>
          </a:xfrm>
          <a:prstGeom prst="rect">
            <a:avLst/>
          </a:prstGeom>
        </p:spPr>
        <p:txBody>
          <a:bodyPr>
            <a:spAutoFit/>
          </a:bodyPr>
          <a:lstStyle/>
          <a:p>
            <a:r>
              <a:rPr lang="en-US" b="0" dirty="0" smtClean="0">
                <a:effectLst/>
              </a:rPr>
              <a:t> </a:t>
            </a:r>
            <a:br>
              <a:rPr lang="en-US" b="0" dirty="0" smtClean="0">
                <a:effectLst/>
              </a:rPr>
            </a:br>
            <a:endParaRPr lang="en-US" dirty="0"/>
          </a:p>
        </p:txBody>
      </p:sp>
      <p:sp>
        <p:nvSpPr>
          <p:cNvPr id="7" name="Rectangle 6"/>
          <p:cNvSpPr/>
          <p:nvPr/>
        </p:nvSpPr>
        <p:spPr>
          <a:xfrm>
            <a:off x="609599" y="228600"/>
            <a:ext cx="8131801" cy="954107"/>
          </a:xfrm>
          <a:prstGeom prst="rect">
            <a:avLst/>
          </a:prstGeom>
        </p:spPr>
        <p:txBody>
          <a:bodyPr wrap="square">
            <a:spAutoFit/>
          </a:bodyPr>
          <a:lstStyle/>
          <a:p>
            <a:pPr algn="ctr"/>
            <a:r>
              <a:rPr lang="en-US" sz="2800" b="1" dirty="0" smtClean="0">
                <a:effectLst/>
              </a:rPr>
              <a:t/>
            </a:r>
            <a:br>
              <a:rPr lang="en-US" sz="2800" b="1" dirty="0" smtClean="0">
                <a:effectLst/>
              </a:rPr>
            </a:br>
            <a:endParaRPr lang="en-US" sz="2800" b="1" dirty="0"/>
          </a:p>
        </p:txBody>
      </p:sp>
      <p:pic>
        <p:nvPicPr>
          <p:cNvPr id="3074" name="Picture 2" descr="C:\Users\Karen Gavigan\AppData\Local\Microsoft\Windows\Temporary Internet Files\Content.IE5\YCP18BST\90_20_29_we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500" y="2895600"/>
            <a:ext cx="5423849" cy="36339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 y="0"/>
            <a:ext cx="4191000" cy="2554545"/>
          </a:xfrm>
          <a:prstGeom prst="rect">
            <a:avLst/>
          </a:prstGeom>
          <a:noFill/>
        </p:spPr>
        <p:txBody>
          <a:bodyPr wrap="square" rtlCol="0">
            <a:spAutoFit/>
          </a:bodyPr>
          <a:lstStyle/>
          <a:p>
            <a:r>
              <a:rPr lang="en-US" sz="3200" b="1" dirty="0" smtClean="0">
                <a:effectLst/>
              </a:rPr>
              <a:t>Susie Jackson</a:t>
            </a:r>
          </a:p>
          <a:p>
            <a:r>
              <a:rPr lang="en-US" sz="3200" b="1" dirty="0" smtClean="0">
                <a:effectLst/>
              </a:rPr>
              <a:t>Ethel Lee Lance </a:t>
            </a:r>
          </a:p>
          <a:p>
            <a:r>
              <a:rPr lang="en-US" sz="3200" b="1" dirty="0" err="1" smtClean="0">
                <a:effectLst/>
              </a:rPr>
              <a:t>Depayne</a:t>
            </a:r>
            <a:r>
              <a:rPr lang="en-US" sz="3200" b="1" dirty="0" smtClean="0">
                <a:effectLst/>
              </a:rPr>
              <a:t> Middleton-Doctor</a:t>
            </a:r>
          </a:p>
          <a:p>
            <a:r>
              <a:rPr lang="en-US" sz="3200" b="1" dirty="0" err="1" smtClean="0"/>
              <a:t>Clementa</a:t>
            </a:r>
            <a:r>
              <a:rPr lang="en-US" sz="3200" b="1" dirty="0" smtClean="0"/>
              <a:t> C. Pinckney</a:t>
            </a:r>
            <a:r>
              <a:rPr lang="en-US" sz="3200" b="1" dirty="0" smtClean="0">
                <a:effectLst/>
              </a:rPr>
              <a:t> </a:t>
            </a:r>
          </a:p>
        </p:txBody>
      </p:sp>
      <p:sp>
        <p:nvSpPr>
          <p:cNvPr id="3" name="TextBox 2"/>
          <p:cNvSpPr txBox="1"/>
          <p:nvPr/>
        </p:nvSpPr>
        <p:spPr>
          <a:xfrm>
            <a:off x="5105400" y="16902"/>
            <a:ext cx="4191000" cy="3046988"/>
          </a:xfrm>
          <a:prstGeom prst="rect">
            <a:avLst/>
          </a:prstGeom>
          <a:noFill/>
        </p:spPr>
        <p:txBody>
          <a:bodyPr wrap="square" rtlCol="0">
            <a:spAutoFit/>
          </a:bodyPr>
          <a:lstStyle/>
          <a:p>
            <a:r>
              <a:rPr lang="en-US" sz="3200" b="1" dirty="0" err="1" smtClean="0">
                <a:effectLst/>
              </a:rPr>
              <a:t>Tywanza</a:t>
            </a:r>
            <a:r>
              <a:rPr lang="en-US" sz="3200" b="1" dirty="0" smtClean="0">
                <a:effectLst/>
              </a:rPr>
              <a:t> Sanders </a:t>
            </a:r>
          </a:p>
          <a:p>
            <a:r>
              <a:rPr lang="en-US" sz="3200" b="1" dirty="0" smtClean="0">
                <a:effectLst/>
              </a:rPr>
              <a:t>Daniel Simmons </a:t>
            </a:r>
          </a:p>
          <a:p>
            <a:r>
              <a:rPr lang="en-US" sz="3200" b="1" dirty="0" err="1" smtClean="0">
                <a:effectLst/>
              </a:rPr>
              <a:t>Sharonda</a:t>
            </a:r>
            <a:r>
              <a:rPr lang="en-US" sz="3200" b="1" dirty="0" smtClean="0">
                <a:effectLst/>
              </a:rPr>
              <a:t> Coleman-Singleton </a:t>
            </a:r>
          </a:p>
          <a:p>
            <a:r>
              <a:rPr lang="en-US" sz="3200" b="1" dirty="0" smtClean="0">
                <a:effectLst/>
              </a:rPr>
              <a:t>Myra Thompson</a:t>
            </a:r>
            <a:endParaRPr lang="en-US" sz="3200" b="1" dirty="0" smtClean="0"/>
          </a:p>
          <a:p>
            <a:endParaRPr lang="en-US" sz="3200" dirty="0"/>
          </a:p>
        </p:txBody>
      </p:sp>
    </p:spTree>
    <p:extLst>
      <p:ext uri="{BB962C8B-B14F-4D97-AF65-F5344CB8AC3E}">
        <p14:creationId xmlns:p14="http://schemas.microsoft.com/office/powerpoint/2010/main" val="2422527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This Project Began</a:t>
            </a:r>
            <a:endParaRPr lang="en-US" b="1" dirty="0"/>
          </a:p>
        </p:txBody>
      </p:sp>
      <p:sp>
        <p:nvSpPr>
          <p:cNvPr id="3" name="Content Placeholder 2"/>
          <p:cNvSpPr>
            <a:spLocks noGrp="1"/>
          </p:cNvSpPr>
          <p:nvPr>
            <p:ph idx="1"/>
          </p:nvPr>
        </p:nvSpPr>
        <p:spPr>
          <a:xfrm>
            <a:off x="228600" y="1447800"/>
            <a:ext cx="8610600" cy="5181600"/>
          </a:xfrm>
        </p:spPr>
        <p:txBody>
          <a:bodyPr>
            <a:normAutofit fontScale="40000" lnSpcReduction="20000"/>
          </a:bodyPr>
          <a:lstStyle/>
          <a:p>
            <a:r>
              <a:rPr lang="en-US" sz="8000" dirty="0" smtClean="0"/>
              <a:t>Writer for </a:t>
            </a:r>
            <a:r>
              <a:rPr lang="en-US" sz="8000" i="1" dirty="0" smtClean="0"/>
              <a:t>School Library Journal </a:t>
            </a:r>
            <a:r>
              <a:rPr lang="en-US" sz="8000" dirty="0" smtClean="0"/>
              <a:t>contacted Jennifer during ALA Annual San Francisco</a:t>
            </a:r>
          </a:p>
          <a:p>
            <a:r>
              <a:rPr lang="en-US" sz="8000" u="sng" dirty="0">
                <a:hlinkClick r:id="rId3"/>
              </a:rPr>
              <a:t>#</a:t>
            </a:r>
            <a:r>
              <a:rPr lang="en-US" sz="8000" u="sng" dirty="0" err="1" smtClean="0">
                <a:hlinkClick r:id="rId3"/>
              </a:rPr>
              <a:t>CharlestonSyllabus</a:t>
            </a:r>
            <a:r>
              <a:rPr lang="en-US" sz="8000" dirty="0"/>
              <a:t> </a:t>
            </a:r>
            <a:r>
              <a:rPr lang="en-US" sz="8000" dirty="0" smtClean="0"/>
              <a:t>  Created by professors and librarians from other states</a:t>
            </a:r>
          </a:p>
          <a:p>
            <a:pPr lvl="1"/>
            <a:r>
              <a:rPr lang="en-US" sz="6000" dirty="0" smtClean="0"/>
              <a:t>“List of </a:t>
            </a:r>
            <a:r>
              <a:rPr lang="en-US" sz="6000" dirty="0"/>
              <a:t>readings that educators can use to broach conversations in the classroom about the </a:t>
            </a:r>
            <a:r>
              <a:rPr lang="en-US" sz="6000" dirty="0" smtClean="0"/>
              <a:t>horrendous events that unfolded in Charleston, South Carolina on the evening of June 17, 2015.”</a:t>
            </a:r>
          </a:p>
          <a:p>
            <a:r>
              <a:rPr lang="en-US" sz="8000" dirty="0" smtClean="0"/>
              <a:t>SCASL recognized the need for a bibliography specific to children and youth for SC and beyond</a:t>
            </a:r>
          </a:p>
          <a:p>
            <a:endParaRPr lang="en-US" dirty="0"/>
          </a:p>
        </p:txBody>
      </p:sp>
      <p:pic>
        <p:nvPicPr>
          <p:cNvPr id="4" name="Picture 2" descr="C:\Users\Karen Gavigan\AppData\Local\Microsoft\Windows\Temporary Internet Files\Content.IE5\ZCKX3HJG\derechos-humano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8100" y="53340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676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First Steps</a:t>
            </a:r>
            <a:endParaRPr lang="en-US" b="1" dirty="0"/>
          </a:p>
        </p:txBody>
      </p:sp>
      <p:sp>
        <p:nvSpPr>
          <p:cNvPr id="3" name="Content Placeholder 2"/>
          <p:cNvSpPr>
            <a:spLocks noGrp="1"/>
          </p:cNvSpPr>
          <p:nvPr>
            <p:ph idx="1"/>
          </p:nvPr>
        </p:nvSpPr>
        <p:spPr>
          <a:xfrm>
            <a:off x="381000" y="1371600"/>
            <a:ext cx="8534400" cy="5105400"/>
          </a:xfrm>
        </p:spPr>
        <p:txBody>
          <a:bodyPr>
            <a:normAutofit/>
          </a:bodyPr>
          <a:lstStyle/>
          <a:p>
            <a:r>
              <a:rPr lang="en-US" dirty="0" smtClean="0"/>
              <a:t>Wanted participation to be open to all</a:t>
            </a:r>
          </a:p>
          <a:p>
            <a:r>
              <a:rPr lang="en-US" dirty="0" smtClean="0"/>
              <a:t>Invitation to “recommend </a:t>
            </a:r>
            <a:r>
              <a:rPr lang="en-US" dirty="0"/>
              <a:t>resources about civil rights issues for children and teens, as well </a:t>
            </a:r>
            <a:r>
              <a:rPr lang="en-US" dirty="0" smtClean="0"/>
              <a:t>as suggestions </a:t>
            </a:r>
            <a:r>
              <a:rPr lang="en-US" dirty="0"/>
              <a:t>for using </a:t>
            </a:r>
            <a:r>
              <a:rPr lang="en-US" dirty="0" smtClean="0"/>
              <a:t>them.”</a:t>
            </a:r>
          </a:p>
          <a:p>
            <a:r>
              <a:rPr lang="en-US" dirty="0" smtClean="0"/>
              <a:t>Recognized our limitations </a:t>
            </a:r>
          </a:p>
          <a:p>
            <a:r>
              <a:rPr lang="en-US" dirty="0" smtClean="0"/>
              <a:t>Role of social media</a:t>
            </a:r>
          </a:p>
        </p:txBody>
      </p:sp>
      <p:pic>
        <p:nvPicPr>
          <p:cNvPr id="2050" name="Picture 2" descr="C:\Users\Karen Gavigan\AppData\Local\Microsoft\Windows\Temporary Internet Files\Content.IE5\YCP18BST\Social-medi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800600"/>
            <a:ext cx="1978231" cy="1781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862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Open Source Bibliography</a:t>
            </a:r>
            <a:endParaRPr lang="en-US" b="1" dirty="0"/>
          </a:p>
        </p:txBody>
      </p:sp>
      <p:sp>
        <p:nvSpPr>
          <p:cNvPr id="3" name="Content Placeholder 2"/>
          <p:cNvSpPr>
            <a:spLocks noGrp="1"/>
          </p:cNvSpPr>
          <p:nvPr>
            <p:ph idx="1"/>
          </p:nvPr>
        </p:nvSpPr>
        <p:spPr/>
        <p:txBody>
          <a:bodyPr>
            <a:normAutofit/>
          </a:bodyPr>
          <a:lstStyle/>
          <a:p>
            <a:r>
              <a:rPr lang="en-US" dirty="0">
                <a:hlinkClick r:id="rId3"/>
              </a:rPr>
              <a:t>Available on the SCASL </a:t>
            </a:r>
            <a:r>
              <a:rPr lang="en-US" dirty="0" smtClean="0">
                <a:hlinkClick r:id="rId3"/>
              </a:rPr>
              <a:t>website</a:t>
            </a:r>
            <a:endParaRPr lang="en-US" dirty="0" smtClean="0"/>
          </a:p>
          <a:p>
            <a:r>
              <a:rPr lang="en-US" dirty="0" smtClean="0"/>
              <a:t>“Bibliography will </a:t>
            </a:r>
            <a:r>
              <a:rPr lang="en-US" dirty="0"/>
              <a:t>be posted online, presented at conferences, and </a:t>
            </a:r>
            <a:r>
              <a:rPr lang="en-US" dirty="0" smtClean="0"/>
              <a:t>shared </a:t>
            </a:r>
            <a:r>
              <a:rPr lang="en-US" dirty="0"/>
              <a:t>in countless ways by librarians, teachers, and parents in South Carolina and around the world</a:t>
            </a:r>
            <a:r>
              <a:rPr lang="en-US" dirty="0" smtClean="0"/>
              <a:t>.”</a:t>
            </a:r>
          </a:p>
          <a:p>
            <a:r>
              <a:rPr lang="en-US" dirty="0" smtClean="0"/>
              <a:t>Contributors include librarians, teachers, authors, SLIS students, reviewers of children’s and YA literature, and more</a:t>
            </a:r>
            <a:endParaRPr lang="en-US" dirty="0"/>
          </a:p>
          <a:p>
            <a:endParaRPr lang="en-US" dirty="0"/>
          </a:p>
        </p:txBody>
      </p:sp>
      <p:pic>
        <p:nvPicPr>
          <p:cNvPr id="3074" name="Picture 2" descr="C:\Users\Karen Gavigan\AppData\Local\Microsoft\Windows\Temporary Internet Files\Content.IE5\ZCKX3HJG\new_bibliography_titl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257800"/>
            <a:ext cx="3048000" cy="110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561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b="1" dirty="0" smtClean="0"/>
              <a:t>Civil Rights</a:t>
            </a:r>
            <a:endParaRPr lang="en-US" b="1" dirty="0"/>
          </a:p>
        </p:txBody>
      </p:sp>
      <p:sp>
        <p:nvSpPr>
          <p:cNvPr id="3" name="Content Placeholder 2"/>
          <p:cNvSpPr>
            <a:spLocks noGrp="1"/>
          </p:cNvSpPr>
          <p:nvPr>
            <p:ph idx="1"/>
          </p:nvPr>
        </p:nvSpPr>
        <p:spPr>
          <a:xfrm>
            <a:off x="152400" y="1524000"/>
            <a:ext cx="6629400" cy="4876800"/>
          </a:xfrm>
        </p:spPr>
        <p:txBody>
          <a:bodyPr>
            <a:normAutofit fontScale="92500" lnSpcReduction="10000"/>
          </a:bodyPr>
          <a:lstStyle/>
          <a:p>
            <a:r>
              <a:rPr lang="en-US" sz="3500" dirty="0" smtClean="0"/>
              <a:t>As defined by Merriam-Webster, “the </a:t>
            </a:r>
            <a:r>
              <a:rPr lang="en-US" sz="3500" dirty="0"/>
              <a:t>rights that every person should have regardless of his or her sex, race, or </a:t>
            </a:r>
            <a:r>
              <a:rPr lang="en-US" sz="3500" dirty="0" smtClean="0"/>
              <a:t>religion”</a:t>
            </a:r>
          </a:p>
          <a:p>
            <a:endParaRPr lang="en-US" sz="3500" dirty="0" smtClean="0"/>
          </a:p>
          <a:p>
            <a:r>
              <a:rPr lang="en-US" sz="3500" dirty="0" smtClean="0"/>
              <a:t>When children and youth understand civil </a:t>
            </a:r>
            <a:r>
              <a:rPr lang="en-US" sz="3500" dirty="0"/>
              <a:t>r</a:t>
            </a:r>
            <a:r>
              <a:rPr lang="en-US" sz="3500" dirty="0" smtClean="0"/>
              <a:t>ights and human rights issues, it can help them develop empathy and understanding for others.</a:t>
            </a:r>
          </a:p>
          <a:p>
            <a:endParaRPr lang="en-US" sz="3500" dirty="0"/>
          </a:p>
        </p:txBody>
      </p:sp>
      <p:pic>
        <p:nvPicPr>
          <p:cNvPr id="4" name="Picture 2" descr="C:\Users\Karen Gavigan\AppData\Local\Microsoft\Windows\Temporary Internet Files\Content.IE5\4C9G9TF8\Human_Righ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407" y="2590800"/>
            <a:ext cx="1918208"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250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Mirrors and Windows</a:t>
            </a:r>
            <a:endParaRPr lang="en-US" b="1" dirty="0"/>
          </a:p>
        </p:txBody>
      </p:sp>
      <p:sp>
        <p:nvSpPr>
          <p:cNvPr id="3" name="Content Placeholder 2"/>
          <p:cNvSpPr>
            <a:spLocks noGrp="1"/>
          </p:cNvSpPr>
          <p:nvPr>
            <p:ph idx="1"/>
          </p:nvPr>
        </p:nvSpPr>
        <p:spPr/>
        <p:txBody>
          <a:bodyPr>
            <a:normAutofit/>
          </a:bodyPr>
          <a:lstStyle/>
          <a:p>
            <a:pPr marL="0" indent="0" algn="ctr">
              <a:buNone/>
            </a:pPr>
            <a:r>
              <a:rPr lang="en-US" dirty="0" smtClean="0"/>
              <a:t>Children </a:t>
            </a:r>
            <a:r>
              <a:rPr lang="en-US" dirty="0"/>
              <a:t>need books that show them a mirror—reflect their own identity and experience—and a window—that let them see into others’ </a:t>
            </a:r>
            <a:r>
              <a:rPr lang="en-US" dirty="0" smtClean="0"/>
              <a:t>experiences. </a:t>
            </a:r>
          </a:p>
          <a:p>
            <a:pPr marL="0" indent="0" algn="ctr">
              <a:buNone/>
            </a:pPr>
            <a:r>
              <a:rPr lang="en-US" dirty="0" smtClean="0"/>
              <a:t>(</a:t>
            </a:r>
            <a:r>
              <a:rPr lang="en-US" sz="2400" dirty="0"/>
              <a:t>metaphor from Rudine Sims Bishop, professor emerita of </a:t>
            </a:r>
            <a:endParaRPr lang="en-US" sz="2400" dirty="0" smtClean="0"/>
          </a:p>
          <a:p>
            <a:pPr marL="0" indent="0" algn="ctr">
              <a:buNone/>
            </a:pPr>
            <a:r>
              <a:rPr lang="en-US" sz="2400" dirty="0" smtClean="0"/>
              <a:t>The </a:t>
            </a:r>
            <a:r>
              <a:rPr lang="en-US" sz="2400" dirty="0"/>
              <a:t>Ohio State University).  </a:t>
            </a:r>
            <a:endParaRPr lang="en-US" sz="2400" dirty="0" smtClean="0"/>
          </a:p>
          <a:p>
            <a:pPr marL="0" indent="0">
              <a:buNone/>
            </a:pPr>
            <a:endParaRPr lang="en-US" dirty="0" smtClean="0"/>
          </a:p>
        </p:txBody>
      </p:sp>
      <p:pic>
        <p:nvPicPr>
          <p:cNvPr id="7172" name="Picture 4" descr="C:\Users\Karen Gavigan\AppData\Local\Microsoft\Windows\Temporary Internet Files\Content.IE5\ZCKX3HJG\cyberscooty-kids-smilin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865008"/>
            <a:ext cx="2895600" cy="1781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0880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256&quot;/&gt;&lt;/object&gt;&lt;object type=&quot;3&quot; unique_id=&quot;10005&quot;&gt;&lt;property id=&quot;20148&quot; value=&quot;5&quot;/&gt;&lt;property id=&quot;20300&quot; value=&quot;Slide 3&quot;/&gt;&lt;property id=&quot;20307&quot; value=&quot;257&quot;/&gt;&lt;/object&gt;&lt;object type=&quot;3&quot; unique_id=&quot;10042&quot;&gt;&lt;property id=&quot;20148&quot; value=&quot;5&quot;/&gt;&lt;property id=&quot;20300&quot; value=&quot;Slide 1 - &amp;quot;Charleston Strong:  From Tragedy to Healing&amp;quot;&quot;/&gt;&lt;property id=&quot;20307&quot; value=&quot;260&quot;/&gt;&lt;/object&gt;&lt;object type=&quot;3&quot; unique_id=&quot;10043&quot;&gt;&lt;property id=&quot;20148&quot; value=&quot;5&quot;/&gt;&lt;property id=&quot;20300&quot; value=&quot;Slide 4&quot;/&gt;&lt;property id=&quot;20307&quot; value=&quot;259&quot;/&gt;&lt;/object&gt;&lt;object type=&quot;3&quot; unique_id=&quot;72590&quot;&gt;&lt;property id=&quot;20148&quot; value=&quot;5&quot;/&gt;&lt;property id=&quot;20300&quot; value=&quot;Slide 25 - &amp;quot;We Need Diverse Books (WNDB)&amp;quot;&quot;/&gt;&lt;property id=&quot;20307&quot; value=&quot;268&quot;/&gt;&lt;/object&gt;&lt;object type=&quot;3&quot; unique_id=&quot;72755&quot;&gt;&lt;property id=&quot;20148&quot; value=&quot;5&quot;/&gt;&lt;property id=&quot;20300&quot; value=&quot;Slide 5 - &amp;quot;How This Project Began&amp;quot;&quot;/&gt;&lt;property id=&quot;20307&quot; value=&quot;275&quot;/&gt;&lt;/object&gt;&lt;object type=&quot;3&quot; unique_id=&quot;72756&quot;&gt;&lt;property id=&quot;20148&quot; value=&quot;5&quot;/&gt;&lt;property id=&quot;20300&quot; value=&quot;Slide 6 - &amp;quot;First Steps&amp;quot;&quot;/&gt;&lt;property id=&quot;20307&quot; value=&quot;277&quot;/&gt;&lt;/object&gt;&lt;object type=&quot;3&quot; unique_id=&quot;72757&quot;&gt;&lt;property id=&quot;20148&quot; value=&quot;5&quot;/&gt;&lt;property id=&quot;20300&quot; value=&quot;Slide 7 - &amp;quot;Open Source Bibliography&amp;quot;&quot;/&gt;&lt;property id=&quot;20307&quot; value=&quot;278&quot;/&gt;&lt;/object&gt;&lt;object type=&quot;3&quot; unique_id=&quot;72759&quot;&gt;&lt;property id=&quot;20148&quot; value=&quot;5&quot;/&gt;&lt;property id=&quot;20300&quot; value=&quot;Slide 8 - &amp;quot;Civil Rights&amp;quot;&quot;/&gt;&lt;property id=&quot;20307&quot; value=&quot;279&quot;/&gt;&lt;/object&gt;&lt;object type=&quot;3&quot; unique_id=&quot;72760&quot;&gt;&lt;property id=&quot;20148&quot; value=&quot;5&quot;/&gt;&lt;property id=&quot;20300&quot; value=&quot;Slide 18 - &amp;quot;Middle School Recommendations&amp;quot;&quot;/&gt;&lt;property id=&quot;20307&quot; value=&quot;270&quot;/&gt;&lt;/object&gt;&lt;object type=&quot;3&quot; unique_id=&quot;72761&quot;&gt;&lt;property id=&quot;20148&quot; value=&quot;5&quot;/&gt;&lt;property id=&quot;20300&quot; value=&quot;Slide 14 - &amp;quot;Charleston Strong Bibliography&amp;quot;&quot;/&gt;&lt;property id=&quot;20307&quot; value=&quot;273&quot;/&gt;&lt;/object&gt;&lt;object type=&quot;3&quot; unique_id=&quot;72762&quot;&gt;&lt;property id=&quot;20148&quot; value=&quot;5&quot;/&gt;&lt;property id=&quot;20300&quot; value=&quot;Slide 19 - &amp;quot;Fiction, Memoir and Poetry&amp;quot;&quot;/&gt;&lt;property id=&quot;20307&quot; value=&quot;271&quot;/&gt;&lt;/object&gt;&lt;object type=&quot;3&quot; unique_id=&quot;72763&quot;&gt;&lt;property id=&quot;20148&quot; value=&quot;5&quot;/&gt;&lt;property id=&quot;20300&quot; value=&quot;Slide 20 - &amp;quot;Non-Fiction&amp;quot;&quot;/&gt;&lt;property id=&quot;20307&quot; value=&quot;272&quot;/&gt;&lt;/object&gt;&lt;object type=&quot;3&quot; unique_id=&quot;72764&quot;&gt;&lt;property id=&quot;20148&quot; value=&quot;5&quot;/&gt;&lt;property id=&quot;20300&quot; value=&quot;Slide 32 - &amp;quot;Credits for Images&amp;quot;&quot;/&gt;&lt;property id=&quot;20307&quot; value=&quot;274&quot;/&gt;&lt;/object&gt;&lt;object type=&quot;3&quot; unique_id=&quot;72975&quot;&gt;&lt;property id=&quot;20148&quot; value=&quot;5&quot;/&gt;&lt;property id=&quot;20300&quot; value=&quot;Slide 11 - &amp;quot;“Why Are They Always White?”&amp;quot;&quot;/&gt;&lt;property id=&quot;20307&quot; value=&quot;282&quot;/&gt;&lt;/object&gt;&lt;object type=&quot;3&quot; unique_id=&quot;72976&quot;&gt;&lt;property id=&quot;20148&quot; value=&quot;5&quot;/&gt;&lt;property id=&quot;20300&quot; value=&quot;Slide 10 - &amp;quot;From an Author’s Perspective…&amp;quot;&quot;/&gt;&lt;property id=&quot;20307&quot; value=&quot;283&quot;/&gt;&lt;/object&gt;&lt;object type=&quot;3&quot; unique_id=&quot;72977&quot;&gt;&lt;property id=&quot;20148&quot; value=&quot;5&quot;/&gt;&lt;property id=&quot;20300&quot; value=&quot;Slide 12&quot;/&gt;&lt;property id=&quot;20307&quot; value=&quot;284&quot;/&gt;&lt;/object&gt;&lt;object type=&quot;3&quot; unique_id=&quot;72978&quot;&gt;&lt;property id=&quot;20148&quot; value=&quot;5&quot;/&gt;&lt;property id=&quot;20300&quot; value=&quot;Slide 13 - &amp;quot;Publishing Industry –  Partly to Blame?&amp;quot;&quot;/&gt;&lt;property id=&quot;20307&quot; value=&quot;285&quot;/&gt;&lt;/object&gt;&lt;object type=&quot;3&quot; unique_id=&quot;73319&quot;&gt;&lt;property id=&quot;20148&quot; value=&quot;5&quot;/&gt;&lt;property id=&quot;20300&quot; value=&quot;Slide 24&quot;/&gt;&lt;property id=&quot;20307&quot; value=&quot;286&quot;/&gt;&lt;/object&gt;&lt;object type=&quot;3&quot; unique_id=&quot;73320&quot;&gt;&lt;property id=&quot;20148&quot; value=&quot;5&quot;/&gt;&lt;property id=&quot;20300&quot; value=&quot;Slide 27 - &amp;quot;Next Steps&amp;quot;&quot;/&gt;&lt;property id=&quot;20307&quot; value=&quot;287&quot;/&gt;&lt;/object&gt;&lt;object type=&quot;3&quot; unique_id=&quot;73321&quot;&gt;&lt;property id=&quot;20148&quot; value=&quot;5&quot;/&gt;&lt;property id=&quot;20300&quot; value=&quot;Slide 31 - &amp;quot;Contact Information&amp;quot;&quot;/&gt;&lt;property id=&quot;20307&quot; value=&quot;288&quot;/&gt;&lt;/object&gt;&lt;object type=&quot;3&quot; unique_id=&quot;73897&quot;&gt;&lt;property id=&quot;20148&quot; value=&quot;5&quot;/&gt;&lt;property id=&quot;20300&quot; value=&quot;Slide 15 - &amp;quot;Elementary School Recommendations&amp;quot;&quot;/&gt;&lt;property id=&quot;20307&quot; value=&quot;292&quot;/&gt;&lt;/object&gt;&lt;object type=&quot;3&quot; unique_id=&quot;73898&quot;&gt;&lt;property id=&quot;20148&quot; value=&quot;5&quot;/&gt;&lt;property id=&quot;20300&quot; value=&quot;Slide 16 - &amp;quot;Picture Books / Biographies&amp;quot;&quot;/&gt;&lt;property id=&quot;20307&quot; value=&quot;291&quot;/&gt;&lt;/object&gt;&lt;object type=&quot;3&quot; unique_id=&quot;73899&quot;&gt;&lt;property id=&quot;20148&quot; value=&quot;5&quot;/&gt;&lt;property id=&quot;20300&quot; value=&quot;Slide 17 - &amp;quot;Chapter Books  and Nonfiction Titles Elementary&amp;quot;&quot;/&gt;&lt;property id=&quot;20307&quot; value=&quot;293&quot;/&gt;&lt;/object&gt;&lt;object type=&quot;3&quot; unique_id=&quot;74104&quot;&gt;&lt;property id=&quot;20148&quot; value=&quot;5&quot;/&gt;&lt;property id=&quot;20300&quot; value=&quot;Slide 21 - &amp;quot;High School Recommendations&amp;quot;&quot;/&gt;&lt;property id=&quot;20307&quot; value=&quot;296&quot;/&gt;&lt;/object&gt;&lt;object type=&quot;3&quot; unique_id=&quot;74105&quot;&gt;&lt;property id=&quot;20148&quot; value=&quot;5&quot;/&gt;&lt;property id=&quot;20300&quot; value=&quot;Slide 22 - &amp;quot;Fiction and Poetry&amp;quot;&quot;/&gt;&lt;property id=&quot;20307&quot; value=&quot;297&quot;/&gt;&lt;/object&gt;&lt;object type=&quot;3&quot; unique_id=&quot;74106&quot;&gt;&lt;property id=&quot;20148&quot; value=&quot;5&quot;/&gt;&lt;property id=&quot;20300&quot; value=&quot;Slide 23 - &amp;quot;Nonfiction / Biographies&amp;quot;&quot;/&gt;&lt;property id=&quot;20307&quot; value=&quot;298&quot;/&gt;&lt;/object&gt;&lt;object type=&quot;3&quot; unique_id=&quot;74662&quot;&gt;&lt;property id=&quot;20148&quot; value=&quot;5&quot;/&gt;&lt;property id=&quot;20300&quot; value=&quot;Slide 9 - &amp;quot;Mirrors and Windows&amp;quot;&quot;/&gt;&lt;property id=&quot;20307&quot; value=&quot;300&quot;/&gt;&lt;/object&gt;&lt;object type=&quot;3&quot; unique_id=&quot;75571&quot;&gt;&lt;property id=&quot;20148&quot; value=&quot;5&quot;/&gt;&lt;property id=&quot;20300&quot; value=&quot;Slide 30 - &amp;quot;Questions?&amp;quot;&quot;/&gt;&lt;property id=&quot;20307&quot; value=&quot;301&quot;/&gt;&lt;/object&gt;&lt;object type=&quot;3&quot; unique_id=&quot;75572&quot;&gt;&lt;property id=&quot;20148&quot; value=&quot;5&quot;/&gt;&lt;property id=&quot;20300&quot; value=&quot;Slide 26 - &amp;quot;Online Resources&amp;quot;&quot;/&gt;&lt;property id=&quot;20307&quot; value=&quot;302&quot;/&gt;&lt;/object&gt;&lt;object type=&quot;3&quot; unique_id=&quot;75573&quot;&gt;&lt;property id=&quot;20148&quot; value=&quot;5&quot;/&gt;&lt;property id=&quot;20300&quot; value=&quot;Slide 28 - &amp;quot;Current Bibliography Contributors&amp;quot;&quot;/&gt;&lt;property id=&quot;20307&quot; value=&quot;303&quot;/&gt;&lt;/object&gt;&lt;object type=&quot;3&quot; unique_id=&quot;75673&quot;&gt;&lt;property id=&quot;20148&quot; value=&quot;5&quot;/&gt;&lt;property id=&quot;20300&quot; value=&quot;Slide 29 - &amp;quot;From the Post &amp;amp; Courier Charleston&amp;quot;&quot;/&gt;&lt;property id=&quot;20307&quot; value=&quot;304&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1,1430509242,C:\Users\Karen Gavigan\Documents\CharlestonStrong\CharlestonStrongOctober20_pptx\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2,1430509242,C:\Users\Karen Gavigan\Documents\CharlestonStrong\CharlestonStrongOctober20_pptx\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3,1430509242,C:\Users\Karen Gavigan\Documents\CharlestonStrong\CharlestonStrongOctober20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4,1430509242,C:\Users\Karen Gavigan\Documents\CharlestonStrong\CharlestonStrongOctober20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5,1430509242,C:\Users\Karen Gavigan\Documents\CharlestonStrong\CharlestonStrongOctober20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1848</TotalTime>
  <Words>1608</Words>
  <Application>Microsoft Office PowerPoint</Application>
  <PresentationFormat>On-screen Show (4:3)</PresentationFormat>
  <Paragraphs>209</Paragraphs>
  <Slides>32</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Acrobat Document</vt:lpstr>
      <vt:lpstr>Charleston Strong:  From Tragedy to Healing</vt:lpstr>
      <vt:lpstr>PowerPoint Presentation</vt:lpstr>
      <vt:lpstr>PowerPoint Presentation</vt:lpstr>
      <vt:lpstr>PowerPoint Presentation</vt:lpstr>
      <vt:lpstr>How This Project Began</vt:lpstr>
      <vt:lpstr>First Steps</vt:lpstr>
      <vt:lpstr>Open Source Bibliography</vt:lpstr>
      <vt:lpstr>Civil Rights</vt:lpstr>
      <vt:lpstr>Mirrors and Windows</vt:lpstr>
      <vt:lpstr>From an Author’s Perspective…</vt:lpstr>
      <vt:lpstr>“Why Are They Always White?”</vt:lpstr>
      <vt:lpstr>PowerPoint Presentation</vt:lpstr>
      <vt:lpstr>Publishing Industry –  Partly to Blame?</vt:lpstr>
      <vt:lpstr>Charleston Strong Bibliography</vt:lpstr>
      <vt:lpstr>Elementary School Recommendations</vt:lpstr>
      <vt:lpstr>Picture Books / Biographies</vt:lpstr>
      <vt:lpstr>Chapter Books  and Nonfiction Titles Elementary</vt:lpstr>
      <vt:lpstr>Middle School Recommendations</vt:lpstr>
      <vt:lpstr>Fiction, Memoir and Poetry</vt:lpstr>
      <vt:lpstr>Non-Fiction</vt:lpstr>
      <vt:lpstr>High School Recommendations</vt:lpstr>
      <vt:lpstr>Fiction and Poetry</vt:lpstr>
      <vt:lpstr>Nonfiction / Biographies</vt:lpstr>
      <vt:lpstr>PowerPoint Presentation</vt:lpstr>
      <vt:lpstr>We Need Diverse Books (WNDB)</vt:lpstr>
      <vt:lpstr>Online Resources</vt:lpstr>
      <vt:lpstr>Next Steps</vt:lpstr>
      <vt:lpstr>Current Bibliography Contributors</vt:lpstr>
      <vt:lpstr>From the Post &amp; Courier Charleston</vt:lpstr>
      <vt:lpstr>Questions?</vt:lpstr>
      <vt:lpstr>Contact Information</vt:lpstr>
      <vt:lpstr>Credits for Images</vt:lpstr>
    </vt:vector>
  </TitlesOfParts>
  <Company>University of South Carolina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Gavigan</dc:creator>
  <cp:lastModifiedBy>Karen Gavigan</cp:lastModifiedBy>
  <cp:revision>89</cp:revision>
  <cp:lastPrinted>2015-10-21T02:43:11Z</cp:lastPrinted>
  <dcterms:created xsi:type="dcterms:W3CDTF">2015-10-09T00:28:08Z</dcterms:created>
  <dcterms:modified xsi:type="dcterms:W3CDTF">2015-10-23T10:49:25Z</dcterms:modified>
</cp:coreProperties>
</file>